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104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Override PartName="/ppt/tags/tag78.xml" ContentType="application/vnd.openxmlformats-officedocument.presentationml.tags+xml"/>
  <Override PartName="/ppt/tags/tag96.xml" ContentType="application/vnd.openxmlformats-officedocument.presentationml.tags+xml"/>
  <Override PartName="/ppt/tags/tag100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ags/tag38.xml" ContentType="application/vnd.openxmlformats-officedocument.presentationml.tags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tags/tag85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45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tags/tag92.xml" ContentType="application/vnd.openxmlformats-officedocument.presentationml.tags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tags/tag52.xml" ContentType="application/vnd.openxmlformats-officedocument.presentationml.tags+xml"/>
  <Override PartName="/ppt/tags/tag81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tags/tag70.xml" ContentType="application/vnd.openxmlformats-officedocument.presentationml.tags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tags/tag105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ags/tag101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tags/tag68.xml" ContentType="application/vnd.openxmlformats-officedocument.presentationml.tags+xml"/>
  <Override PartName="/ppt/tags/tag86.xml" ContentType="application/vnd.openxmlformats-officedocument.presentationml.tags+xml"/>
  <Default Extension="emf" ContentType="image/x-emf"/>
  <Override PartName="/ppt/tags/tag97.xml" ContentType="application/vnd.openxmlformats-officedocument.presentationml.tags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57.xml" ContentType="application/vnd.openxmlformats-officedocument.presentationml.tags+xml"/>
  <Override PartName="/ppt/tags/tag75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64.xml" ContentType="application/vnd.openxmlformats-officedocument.presentationml.tags+xml"/>
  <Override PartName="/ppt/tags/tag82.xml" ContentType="application/vnd.openxmlformats-officedocument.presentationml.tags+xml"/>
  <Override PartName="/ppt/tags/tag93.xml" ContentType="application/vnd.openxmlformats-officedocument.presentationml.tags+xml"/>
  <Default Extension="wdp" ContentType="image/vnd.ms-photo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53.xml" ContentType="application/vnd.openxmlformats-officedocument.presentationml.tags+xml"/>
  <Override PartName="/ppt/tags/tag62.xml" ContentType="application/vnd.openxmlformats-officedocument.presentationml.tags+xml"/>
  <Override PartName="/ppt/tags/tag71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tags/tag51.xml" ContentType="application/vnd.openxmlformats-officedocument.presentationml.tags+xml"/>
  <Override PartName="/ppt/tags/tag60.xml" ContentType="application/vnd.openxmlformats-officedocument.presentationml.tag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Default Extension="svg" ContentType="image/svg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ags/tag98.xml" ContentType="application/vnd.openxmlformats-officedocument.presentationml.tags+xml"/>
  <Override PartName="/ppt/tags/tag102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ags/tag2.xml" ContentType="application/vnd.openxmlformats-officedocument.presentationml.tags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tags/tag87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tags/tag76.xml" ContentType="application/vnd.openxmlformats-officedocument.presentationml.tags+xml"/>
  <Override PartName="/ppt/tags/tag94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tags/tag83.xml" ContentType="application/vnd.openxmlformats-officedocument.presentationml.tags+xml"/>
  <Override PartName="/ppt/commentAuthors.xml" ContentType="application/vnd.openxmlformats-officedocument.presentationml.commentAuthor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90.xml" ContentType="application/vnd.openxmlformats-officedocument.presentationml.tags+xml"/>
  <Override PartName="/ppt/tags/tag32.xml" ContentType="application/vnd.openxmlformats-officedocument.presentationml.tags+xml"/>
  <Override PartName="/ppt/tags/tag50.xml" ContentType="application/vnd.openxmlformats-officedocument.presentationml.tag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103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tags/tag99.xml" ContentType="application/vnd.openxmlformats-officedocument.presentationml.tags+xml"/>
  <Override PartName="/ppt/slides/slide24.xml" ContentType="application/vnd.openxmlformats-officedocument.presentationml.slide+xml"/>
  <Default Extension="jpeg" ContentType="image/jpeg"/>
  <Override PartName="/ppt/tags/tag3.xml" ContentType="application/vnd.openxmlformats-officedocument.presentationml.tags+xml"/>
  <Override PartName="/ppt/tags/tag59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66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tags/tag55.xml" ContentType="application/vnd.openxmlformats-officedocument.presentationml.tags+xml"/>
  <Override PartName="/ppt/tags/tag73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96" r:id="rId2"/>
    <p:sldId id="290" r:id="rId3"/>
    <p:sldId id="291" r:id="rId4"/>
    <p:sldId id="457" r:id="rId5"/>
    <p:sldId id="490" r:id="rId6"/>
    <p:sldId id="493" r:id="rId7"/>
    <p:sldId id="492" r:id="rId8"/>
    <p:sldId id="460" r:id="rId9"/>
    <p:sldId id="470" r:id="rId10"/>
    <p:sldId id="395" r:id="rId11"/>
    <p:sldId id="400" r:id="rId12"/>
    <p:sldId id="510" r:id="rId13"/>
    <p:sldId id="513" r:id="rId14"/>
    <p:sldId id="511" r:id="rId15"/>
    <p:sldId id="495" r:id="rId16"/>
    <p:sldId id="413" r:id="rId17"/>
    <p:sldId id="414" r:id="rId18"/>
    <p:sldId id="415" r:id="rId19"/>
    <p:sldId id="406" r:id="rId20"/>
    <p:sldId id="522" r:id="rId21"/>
    <p:sldId id="525" r:id="rId22"/>
    <p:sldId id="526" r:id="rId23"/>
    <p:sldId id="527" r:id="rId24"/>
    <p:sldId id="531" r:id="rId25"/>
    <p:sldId id="532" r:id="rId26"/>
    <p:sldId id="486" r:id="rId27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作" lastIdx="0" clrIdx="1"/>
  <p:cmAuthor id="3" name="ThinkPad" initials="T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0000"/>
    <a:srgbClr val="3A414B"/>
    <a:srgbClr val="778495"/>
    <a:srgbClr val="F0F0F0"/>
    <a:srgbClr val="FF3737"/>
    <a:srgbClr val="FF940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-324" y="-108"/>
      </p:cViewPr>
      <p:guideLst>
        <p:guide orient="horz" pos="2162"/>
        <p:guide pos="381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2021/7/23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pPr/>
              <a:t>2021/7/23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fld id="{5488485A-BCBD-47D0-B141-7F0D03D24CF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">
        <p:fade/>
      </p:transition>
    </mc:Choice>
    <mc:Fallback>
      <p:transition spd="med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charset="76"/>
              <a:buNone/>
              <a:defRPr/>
            </a:pPr>
            <a:endParaRPr kumimoji="0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charset="76"/>
              <a:buNone/>
              <a:defRPr/>
            </a:pPr>
            <a:endParaRPr kumimoji="0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egoe UI" panose="020B0502040204020203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 eaLnBrk="1" fontAlgn="base" hangingPunct="1">
              <a:buNone/>
            </a:pPr>
            <a:fld id="{9A0DB2DC-4C9A-4742-B13C-FB6460FD3503}" type="slidenum">
              <a:rPr lang="zh-CN" altLang="en-US" strike="noStrike" noProof="1" dirty="0">
                <a:latin typeface="Segoe UI" panose="020B0502040204020203" pitchFamily="34" charset="0"/>
                <a:ea typeface="微软雅黑" panose="020B0503020204020204" charset="-122"/>
                <a:cs typeface="+mn-cs"/>
              </a:rPr>
              <a:pPr lvl="0" eaLnBrk="1" fontAlgn="base" hangingPunct="1">
                <a:buNone/>
              </a:pPr>
              <a:t>‹#›</a:t>
            </a:fld>
            <a:endParaRPr lang="zh-CN" altLang="en-US" strike="noStrike" noProof="1">
              <a:latin typeface="Segoe UI" panose="020B0502040204020203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098867" cy="6858000"/>
          </a:xfrm>
          <a:prstGeom prst="rect">
            <a:avLst/>
          </a:prstGeom>
          <a:blipFill>
            <a:blip r:embed="rId2" cstate="email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Blur radius="2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" name="图片 6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2021/7/23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7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2" Type="http://schemas.openxmlformats.org/officeDocument/2006/relationships/tags" Target="../tags/tag37.xml"/><Relationship Id="rId16" Type="http://schemas.openxmlformats.org/officeDocument/2006/relationships/image" Target="../media/image3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5" Type="http://schemas.openxmlformats.org/officeDocument/2006/relationships/slideLayout" Target="../slideLayouts/slideLayout10.xml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10" Type="http://schemas.openxmlformats.org/officeDocument/2006/relationships/image" Target="../media/image3.png"/><Relationship Id="rId4" Type="http://schemas.openxmlformats.org/officeDocument/2006/relationships/tags" Target="../tags/tag53.xml"/><Relationship Id="rId9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13" Type="http://schemas.openxmlformats.org/officeDocument/2006/relationships/tags" Target="../tags/tag70.xml"/><Relationship Id="rId18" Type="http://schemas.openxmlformats.org/officeDocument/2006/relationships/image" Target="../media/image1.svg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tags" Target="../tags/tag69.xml"/><Relationship Id="rId17" Type="http://schemas.openxmlformats.org/officeDocument/2006/relationships/image" Target="../media/image36.png"/><Relationship Id="rId2" Type="http://schemas.openxmlformats.org/officeDocument/2006/relationships/tags" Target="../tags/tag59.xml"/><Relationship Id="rId16" Type="http://schemas.openxmlformats.org/officeDocument/2006/relationships/image" Target="../media/image3.png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tags" Target="../tags/tag68.xml"/><Relationship Id="rId5" Type="http://schemas.openxmlformats.org/officeDocument/2006/relationships/tags" Target="../tags/tag62.xml"/><Relationship Id="rId15" Type="http://schemas.openxmlformats.org/officeDocument/2006/relationships/slideLayout" Target="../slideLayouts/slideLayout10.xml"/><Relationship Id="rId10" Type="http://schemas.openxmlformats.org/officeDocument/2006/relationships/tags" Target="../tags/tag67.xml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tags" Target="../tags/tag7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2" Type="http://schemas.openxmlformats.org/officeDocument/2006/relationships/tags" Target="../tags/tag73.xml"/><Relationship Id="rId16" Type="http://schemas.openxmlformats.org/officeDocument/2006/relationships/image" Target="../media/image3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slideLayout" Target="../slideLayouts/slideLayout10.xml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tags" Target="../tags/tag8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88.xml"/><Relationship Id="rId7" Type="http://schemas.openxmlformats.org/officeDocument/2006/relationships/image" Target="../media/image39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slideLayout" Target="../slideLayouts/slideLayout10.xml"/><Relationship Id="rId5" Type="http://schemas.openxmlformats.org/officeDocument/2006/relationships/tags" Target="../tags/tag90.xml"/><Relationship Id="rId10" Type="http://schemas.openxmlformats.org/officeDocument/2006/relationships/image" Target="../media/image3.png"/><Relationship Id="rId4" Type="http://schemas.openxmlformats.org/officeDocument/2006/relationships/tags" Target="../tags/tag89.xml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45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4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18" Type="http://schemas.openxmlformats.org/officeDocument/2006/relationships/image" Target="../media/image51.png"/><Relationship Id="rId26" Type="http://schemas.openxmlformats.org/officeDocument/2006/relationships/image" Target="../media/image56.png"/><Relationship Id="rId3" Type="http://schemas.openxmlformats.org/officeDocument/2006/relationships/tags" Target="../tags/tag95.xml"/><Relationship Id="rId21" Type="http://schemas.openxmlformats.org/officeDocument/2006/relationships/image" Target="../media/image2.svg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image" Target="../media/image50.png"/><Relationship Id="rId25" Type="http://schemas.openxmlformats.org/officeDocument/2006/relationships/image" Target="../media/image4.svg"/><Relationship Id="rId2" Type="http://schemas.openxmlformats.org/officeDocument/2006/relationships/tags" Target="../tags/tag94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image" Target="../media/image55.png"/><Relationship Id="rId5" Type="http://schemas.openxmlformats.org/officeDocument/2006/relationships/tags" Target="../tags/tag97.xml"/><Relationship Id="rId15" Type="http://schemas.openxmlformats.org/officeDocument/2006/relationships/image" Target="../media/image3.png"/><Relationship Id="rId23" Type="http://schemas.openxmlformats.org/officeDocument/2006/relationships/image" Target="../media/image3.svg"/><Relationship Id="rId10" Type="http://schemas.openxmlformats.org/officeDocument/2006/relationships/tags" Target="../tags/tag102.xml"/><Relationship Id="rId19" Type="http://schemas.openxmlformats.org/officeDocument/2006/relationships/image" Target="../media/image52.pn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slideLayout" Target="../slideLayouts/slideLayout10.xml"/><Relationship Id="rId22" Type="http://schemas.openxmlformats.org/officeDocument/2006/relationships/image" Target="../media/image54.png"/><Relationship Id="rId27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6" Type="http://schemas.openxmlformats.org/officeDocument/2006/relationships/image" Target="../media/image3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10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0" Type="http://schemas.openxmlformats.org/officeDocument/2006/relationships/image" Target="../media/image3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10" Type="http://schemas.openxmlformats.org/officeDocument/2006/relationships/tags" Target="../tags/tag25.xml"/><Relationship Id="rId19" Type="http://schemas.openxmlformats.org/officeDocument/2006/relationships/notesSlide" Target="../notesSlides/notesSlide4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18" Type="http://schemas.openxmlformats.org/officeDocument/2006/relationships/image" Target="../media/image22.jpe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jpe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jpeg"/><Relationship Id="rId32" Type="http://schemas.openxmlformats.org/officeDocument/2006/relationships/image" Target="../media/image3.png"/><Relationship Id="rId5" Type="http://schemas.openxmlformats.org/officeDocument/2006/relationships/image" Target="../media/image9.jpe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jpeg"/><Relationship Id="rId31" Type="http://schemas.openxmlformats.org/officeDocument/2006/relationships/image" Target="../media/image35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: 圆角 6"/>
          <p:cNvSpPr/>
          <p:nvPr/>
        </p:nvSpPr>
        <p:spPr bwMode="auto">
          <a:xfrm>
            <a:off x="1364343" y="1611088"/>
            <a:ext cx="9463312" cy="3454400"/>
          </a:xfrm>
          <a:prstGeom prst="roundRect">
            <a:avLst>
              <a:gd name="adj" fmla="val 20799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任意多边形: 形状 10"/>
          <p:cNvSpPr/>
          <p:nvPr/>
        </p:nvSpPr>
        <p:spPr bwMode="auto">
          <a:xfrm flipH="1">
            <a:off x="2" y="3519712"/>
            <a:ext cx="12191999" cy="3338288"/>
          </a:xfrm>
          <a:custGeom>
            <a:avLst/>
            <a:gdLst>
              <a:gd name="connsiteX0" fmla="*/ 12191998 w 12191998"/>
              <a:gd name="connsiteY0" fmla="*/ 0 h 3338288"/>
              <a:gd name="connsiteX1" fmla="*/ 11521923 w 12191998"/>
              <a:gd name="connsiteY1" fmla="*/ 0 h 3338288"/>
              <a:gd name="connsiteX2" fmla="*/ 10427510 w 12191998"/>
              <a:gd name="connsiteY2" fmla="*/ 725426 h 3338288"/>
              <a:gd name="connsiteX3" fmla="*/ 10334519 w 12191998"/>
              <a:gd name="connsiteY3" fmla="*/ 884217 h 3338288"/>
              <a:gd name="connsiteX4" fmla="*/ 9349617 w 12191998"/>
              <a:gd name="connsiteY4" fmla="*/ 1407886 h 3338288"/>
              <a:gd name="connsiteX5" fmla="*/ 2842381 w 12191998"/>
              <a:gd name="connsiteY5" fmla="*/ 1407886 h 3338288"/>
              <a:gd name="connsiteX6" fmla="*/ 1857479 w 12191998"/>
              <a:gd name="connsiteY6" fmla="*/ 884217 h 3338288"/>
              <a:gd name="connsiteX7" fmla="*/ 1764488 w 12191998"/>
              <a:gd name="connsiteY7" fmla="*/ 725426 h 3338288"/>
              <a:gd name="connsiteX8" fmla="*/ 670075 w 12191998"/>
              <a:gd name="connsiteY8" fmla="*/ 0 h 3338288"/>
              <a:gd name="connsiteX9" fmla="*/ 0 w 12191998"/>
              <a:gd name="connsiteY9" fmla="*/ 0 h 3338288"/>
              <a:gd name="connsiteX10" fmla="*/ 0 w 12191998"/>
              <a:gd name="connsiteY10" fmla="*/ 3338288 h 3338288"/>
              <a:gd name="connsiteX11" fmla="*/ 12191998 w 12191998"/>
              <a:gd name="connsiteY11" fmla="*/ 3338288 h 333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8" h="3338288">
                <a:moveTo>
                  <a:pt x="12191998" y="0"/>
                </a:moveTo>
                <a:lnTo>
                  <a:pt x="11521923" y="0"/>
                </a:lnTo>
                <a:cubicBezTo>
                  <a:pt x="11029940" y="0"/>
                  <a:pt x="10607821" y="299124"/>
                  <a:pt x="10427510" y="725426"/>
                </a:cubicBezTo>
                <a:lnTo>
                  <a:pt x="10334519" y="884217"/>
                </a:lnTo>
                <a:cubicBezTo>
                  <a:pt x="10121072" y="1200161"/>
                  <a:pt x="9759602" y="1407886"/>
                  <a:pt x="9349617" y="1407886"/>
                </a:cubicBezTo>
                <a:lnTo>
                  <a:pt x="2842381" y="1407886"/>
                </a:lnTo>
                <a:cubicBezTo>
                  <a:pt x="2432396" y="1407886"/>
                  <a:pt x="2070926" y="1200161"/>
                  <a:pt x="1857479" y="884217"/>
                </a:cubicBezTo>
                <a:lnTo>
                  <a:pt x="1764488" y="725426"/>
                </a:lnTo>
                <a:cubicBezTo>
                  <a:pt x="1584177" y="299124"/>
                  <a:pt x="1162058" y="0"/>
                  <a:pt x="670075" y="0"/>
                </a:cubicBezTo>
                <a:lnTo>
                  <a:pt x="0" y="0"/>
                </a:lnTo>
                <a:lnTo>
                  <a:pt x="0" y="3338288"/>
                </a:lnTo>
                <a:lnTo>
                  <a:pt x="12191998" y="3338288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71090" y="2830830"/>
            <a:ext cx="7840980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6000" dirty="0">
                <a:solidFill>
                  <a:schemeClr val="tx2">
                    <a:lumMod val="50000"/>
                  </a:schemeClr>
                </a:solidFill>
              </a:rPr>
              <a:t>“</a:t>
            </a:r>
            <a:r>
              <a:rPr lang="zh-CN" altLang="en-US" sz="6000" dirty="0">
                <a:solidFill>
                  <a:schemeClr val="tx2">
                    <a:lumMod val="50000"/>
                  </a:schemeClr>
                </a:solidFill>
              </a:rPr>
              <a:t>公交驿栈</a:t>
            </a:r>
            <a:r>
              <a:rPr lang="en-US" altLang="zh-CN" sz="6000" dirty="0">
                <a:solidFill>
                  <a:schemeClr val="tx2">
                    <a:lumMod val="50000"/>
                  </a:schemeClr>
                </a:solidFill>
              </a:rPr>
              <a:t>”</a:t>
            </a:r>
            <a:r>
              <a:rPr lang="zh-CN" altLang="en-US" sz="6000" dirty="0">
                <a:solidFill>
                  <a:schemeClr val="tx2">
                    <a:lumMod val="50000"/>
                  </a:schemeClr>
                </a:solidFill>
              </a:rPr>
              <a:t>项目简介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2590805" y="2171704"/>
            <a:ext cx="7010395" cy="0"/>
            <a:chOff x="2590806" y="2171700"/>
            <a:chExt cx="7010394" cy="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2590806" y="2171700"/>
              <a:ext cx="1333494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8267706" y="2171700"/>
              <a:ext cx="1333494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4030345" y="1954530"/>
            <a:ext cx="3956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北京华夏便民服务有限公司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1" grpId="0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: 圆角 2"/>
          <p:cNvSpPr/>
          <p:nvPr/>
        </p:nvSpPr>
        <p:spPr bwMode="auto">
          <a:xfrm>
            <a:off x="1364343" y="696687"/>
            <a:ext cx="9463312" cy="5631542"/>
          </a:xfrm>
          <a:prstGeom prst="roundRect">
            <a:avLst>
              <a:gd name="adj" fmla="val 10434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任意多边形: 形状 6"/>
          <p:cNvSpPr/>
          <p:nvPr/>
        </p:nvSpPr>
        <p:spPr bwMode="auto">
          <a:xfrm flipH="1">
            <a:off x="2" y="4655463"/>
            <a:ext cx="12191999" cy="2202541"/>
          </a:xfrm>
          <a:custGeom>
            <a:avLst/>
            <a:gdLst>
              <a:gd name="connsiteX0" fmla="*/ 12191998 w 12191998"/>
              <a:gd name="connsiteY0" fmla="*/ 0 h 2202541"/>
              <a:gd name="connsiteX1" fmla="*/ 11521923 w 12191998"/>
              <a:gd name="connsiteY1" fmla="*/ 0 h 2202541"/>
              <a:gd name="connsiteX2" fmla="*/ 10427510 w 12191998"/>
              <a:gd name="connsiteY2" fmla="*/ 725426 h 2202541"/>
              <a:gd name="connsiteX3" fmla="*/ 10334519 w 12191998"/>
              <a:gd name="connsiteY3" fmla="*/ 884217 h 2202541"/>
              <a:gd name="connsiteX4" fmla="*/ 9349617 w 12191998"/>
              <a:gd name="connsiteY4" fmla="*/ 1407886 h 2202541"/>
              <a:gd name="connsiteX5" fmla="*/ 2842381 w 12191998"/>
              <a:gd name="connsiteY5" fmla="*/ 1407886 h 2202541"/>
              <a:gd name="connsiteX6" fmla="*/ 1857479 w 12191998"/>
              <a:gd name="connsiteY6" fmla="*/ 884217 h 2202541"/>
              <a:gd name="connsiteX7" fmla="*/ 1764488 w 12191998"/>
              <a:gd name="connsiteY7" fmla="*/ 725426 h 2202541"/>
              <a:gd name="connsiteX8" fmla="*/ 670075 w 12191998"/>
              <a:gd name="connsiteY8" fmla="*/ 0 h 2202541"/>
              <a:gd name="connsiteX9" fmla="*/ 0 w 12191998"/>
              <a:gd name="connsiteY9" fmla="*/ 0 h 2202541"/>
              <a:gd name="connsiteX10" fmla="*/ 0 w 12191998"/>
              <a:gd name="connsiteY10" fmla="*/ 2202541 h 2202541"/>
              <a:gd name="connsiteX11" fmla="*/ 12191998 w 12191998"/>
              <a:gd name="connsiteY11" fmla="*/ 2202541 h 220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8" h="2202541">
                <a:moveTo>
                  <a:pt x="12191998" y="0"/>
                </a:moveTo>
                <a:lnTo>
                  <a:pt x="11521923" y="0"/>
                </a:lnTo>
                <a:cubicBezTo>
                  <a:pt x="11029940" y="0"/>
                  <a:pt x="10607821" y="299124"/>
                  <a:pt x="10427510" y="725426"/>
                </a:cubicBezTo>
                <a:lnTo>
                  <a:pt x="10334519" y="884217"/>
                </a:lnTo>
                <a:cubicBezTo>
                  <a:pt x="10121072" y="1200161"/>
                  <a:pt x="9759602" y="1407886"/>
                  <a:pt x="9349617" y="1407886"/>
                </a:cubicBezTo>
                <a:lnTo>
                  <a:pt x="2842381" y="1407886"/>
                </a:lnTo>
                <a:cubicBezTo>
                  <a:pt x="2432396" y="1407886"/>
                  <a:pt x="2070926" y="1200161"/>
                  <a:pt x="1857479" y="884217"/>
                </a:cubicBezTo>
                <a:lnTo>
                  <a:pt x="1764488" y="725426"/>
                </a:lnTo>
                <a:cubicBezTo>
                  <a:pt x="1584177" y="299124"/>
                  <a:pt x="1162058" y="0"/>
                  <a:pt x="670075" y="0"/>
                </a:cubicBezTo>
                <a:lnTo>
                  <a:pt x="0" y="0"/>
                </a:lnTo>
                <a:lnTo>
                  <a:pt x="0" y="2202541"/>
                </a:lnTo>
                <a:lnTo>
                  <a:pt x="12191998" y="220254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63980" y="2484120"/>
            <a:ext cx="9013190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latin typeface="+mn-ea"/>
              </a:rPr>
              <a:t>“</a:t>
            </a:r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公交驿栈</a:t>
            </a:r>
            <a:r>
              <a:rPr lang="en-US" altLang="zh-CN" sz="6600" b="1" dirty="0">
                <a:solidFill>
                  <a:schemeClr val="bg1"/>
                </a:solidFill>
                <a:latin typeface="+mn-ea"/>
              </a:rPr>
              <a:t>”</a:t>
            </a:r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项目介绍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997200" y="4286464"/>
            <a:ext cx="2934541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1"/>
                </a:solidFill>
              </a:rPr>
              <a:t>业态设计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033311" y="1379165"/>
            <a:ext cx="4125380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4400" b="1" i="1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PART 02</a:t>
            </a:r>
            <a:endParaRPr lang="zh-CN" altLang="en-US" sz="4400" b="1" i="1" dirty="0">
              <a:solidFill>
                <a:schemeClr val="bg1"/>
              </a:solidFill>
              <a:latin typeface="Century Gothic" panose="020B0502020202020204" pitchFamily="34" charset="0"/>
              <a:ea typeface="方正粗雅宋长_GBK" panose="020106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83950" y="4281747"/>
            <a:ext cx="2934541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1"/>
                </a:solidFill>
              </a:rPr>
              <a:t>项目定位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73940" y="4954484"/>
            <a:ext cx="2934541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1"/>
                </a:solidFill>
              </a:rPr>
              <a:t>运营模式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080895" y="4954484"/>
            <a:ext cx="2934541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1"/>
                </a:solidFill>
              </a:rPr>
              <a:t>项目优势</a:t>
            </a:r>
          </a:p>
        </p:txBody>
      </p:sp>
      <p:sp>
        <p:nvSpPr>
          <p:cNvPr id="8" name="椭圆 7"/>
          <p:cNvSpPr/>
          <p:nvPr/>
        </p:nvSpPr>
        <p:spPr>
          <a:xfrm>
            <a:off x="3253105" y="4324350"/>
            <a:ext cx="33083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  <p:sp>
        <p:nvSpPr>
          <p:cNvPr id="10" name="椭圆 9"/>
          <p:cNvSpPr/>
          <p:nvPr/>
        </p:nvSpPr>
        <p:spPr>
          <a:xfrm>
            <a:off x="7666355" y="4328795"/>
            <a:ext cx="33083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</a:p>
        </p:txBody>
      </p:sp>
      <p:sp>
        <p:nvSpPr>
          <p:cNvPr id="11" name="椭圆 10"/>
          <p:cNvSpPr/>
          <p:nvPr/>
        </p:nvSpPr>
        <p:spPr>
          <a:xfrm>
            <a:off x="4328795" y="4996815"/>
            <a:ext cx="33083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</a:p>
        </p:txBody>
      </p:sp>
      <p:sp>
        <p:nvSpPr>
          <p:cNvPr id="12" name="椭圆 11"/>
          <p:cNvSpPr/>
          <p:nvPr/>
        </p:nvSpPr>
        <p:spPr>
          <a:xfrm>
            <a:off x="6668770" y="4996815"/>
            <a:ext cx="33083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857304" y="4286192"/>
            <a:ext cx="2934541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1"/>
                </a:solidFill>
              </a:rPr>
              <a:t>项目资源</a:t>
            </a:r>
          </a:p>
        </p:txBody>
      </p:sp>
      <p:sp>
        <p:nvSpPr>
          <p:cNvPr id="14" name="椭圆 13"/>
          <p:cNvSpPr/>
          <p:nvPr/>
        </p:nvSpPr>
        <p:spPr>
          <a:xfrm>
            <a:off x="5445125" y="4286250"/>
            <a:ext cx="33083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2" grpId="0"/>
      <p:bldP spid="4" grpId="0"/>
      <p:bldP spid="5" grpId="0"/>
      <p:bldP spid="6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缺角矩形 2"/>
          <p:cNvSpPr/>
          <p:nvPr>
            <p:custDataLst>
              <p:tags r:id="rId1"/>
            </p:custDataLst>
          </p:nvPr>
        </p:nvSpPr>
        <p:spPr>
          <a:xfrm>
            <a:off x="4688628" y="2517326"/>
            <a:ext cx="2735565" cy="2735564"/>
          </a:xfrm>
          <a:prstGeom prst="plaque">
            <a:avLst>
              <a:gd name="adj" fmla="val 50000"/>
            </a:avLst>
          </a:prstGeom>
          <a:solidFill>
            <a:srgbClr val="3A41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sz="1745" dirty="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" name="泪滴形 34"/>
          <p:cNvSpPr/>
          <p:nvPr>
            <p:custDataLst>
              <p:tags r:id="rId2"/>
            </p:custDataLst>
          </p:nvPr>
        </p:nvSpPr>
        <p:spPr>
          <a:xfrm rot="16221277">
            <a:off x="4456201" y="2379154"/>
            <a:ext cx="1271938" cy="1299616"/>
          </a:xfrm>
          <a:prstGeom prst="teardrop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sz="1745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" name="泪滴形 35"/>
          <p:cNvSpPr/>
          <p:nvPr>
            <p:custDataLst>
              <p:tags r:id="rId3"/>
            </p:custDataLst>
          </p:nvPr>
        </p:nvSpPr>
        <p:spPr>
          <a:xfrm rot="16221277">
            <a:off x="4400623" y="2341636"/>
            <a:ext cx="1271938" cy="1299616"/>
          </a:xfrm>
          <a:prstGeom prst="teardrop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</a:pPr>
            <a:endParaRPr sz="1745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8" name="文本框 37"/>
          <p:cNvSpPr txBox="1"/>
          <p:nvPr>
            <p:custDataLst>
              <p:tags r:id="rId4"/>
            </p:custDataLst>
          </p:nvPr>
        </p:nvSpPr>
        <p:spPr>
          <a:xfrm>
            <a:off x="945515" y="1991995"/>
            <a:ext cx="3677285" cy="331470"/>
          </a:xfrm>
          <a:prstGeom prst="rect">
            <a:avLst/>
          </a:prstGeom>
          <a:noFill/>
        </p:spPr>
        <p:txBody>
          <a:bodyPr wrap="square" lIns="87173" tIns="0" rIns="87173" bIns="45330"/>
          <a:lstStyle/>
          <a:p>
            <a:pPr algn="l" eaLnBrk="0" hangingPunct="0">
              <a:lnSpc>
                <a:spcPct val="150000"/>
              </a:lnSpc>
              <a:buClr>
                <a:srgbClr val="00339A"/>
              </a:buClr>
              <a:buSzPct val="92000"/>
              <a:buFont typeface="Wingdings" panose="05000000000000000000" pitchFamily="2" charset="2"/>
            </a:pPr>
            <a:r>
              <a:rPr lang="zh-CN" sz="1400" b="1">
                <a:latin typeface="微软雅黑" panose="020B0503020204020204" charset="-122"/>
                <a:sym typeface="+mn-ea"/>
              </a:rPr>
              <a:t>推进减量提质服务非首都功能疏解的新典范</a:t>
            </a:r>
            <a:endParaRPr lang="zh-CN" sz="1400" b="1">
              <a:latin typeface="微软雅黑" panose="020B0503020204020204" charset="-122"/>
            </a:endParaRPr>
          </a:p>
          <a:p>
            <a:pPr algn="r" defTabSz="1218565">
              <a:lnSpc>
                <a:spcPct val="120000"/>
              </a:lnSpc>
              <a:spcBef>
                <a:spcPct val="0"/>
              </a:spcBef>
              <a:defRPr/>
            </a:pPr>
            <a:endParaRPr lang="zh-CN" sz="1400" b="1">
              <a:latin typeface="微软雅黑" panose="020B0503020204020204" charset="-122"/>
              <a:cs typeface="仿宋_GB2312" panose="02010609030101010101" charset="0"/>
            </a:endParaRPr>
          </a:p>
          <a:p>
            <a:pPr algn="r" defTabSz="1218565">
              <a:lnSpc>
                <a:spcPct val="120000"/>
              </a:lnSpc>
              <a:spcBef>
                <a:spcPct val="0"/>
              </a:spcBef>
              <a:defRPr/>
            </a:pPr>
            <a:endParaRPr lang="zh-CN" altLang="en-US" sz="1400" b="1" spc="150" dirty="0">
              <a:solidFill>
                <a:srgbClr val="221E1F"/>
              </a:solidFill>
              <a:latin typeface="微软雅黑" panose="020B0503020204020204" charset="-122"/>
              <a:cs typeface="仿宋_GB2312" panose="02010609030101010101" charset="0"/>
              <a:sym typeface="Arial" panose="020B0604020202090204" pitchFamily="34" charset="0"/>
            </a:endParaRPr>
          </a:p>
        </p:txBody>
      </p:sp>
      <p:sp>
        <p:nvSpPr>
          <p:cNvPr id="39" name="矩形 38"/>
          <p:cNvSpPr/>
          <p:nvPr>
            <p:custDataLst>
              <p:tags r:id="rId5"/>
            </p:custDataLst>
          </p:nvPr>
        </p:nvSpPr>
        <p:spPr>
          <a:xfrm>
            <a:off x="4622800" y="2739390"/>
            <a:ext cx="1028065" cy="391160"/>
          </a:xfrm>
          <a:prstGeom prst="rect">
            <a:avLst/>
          </a:prstGeom>
        </p:spPr>
        <p:txBody>
          <a:bodyPr wrap="square" lIns="87173" tIns="45330" rIns="87173" bIns="0" anchor="b" anchorCtr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745" b="1" spc="3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rPr>
              <a:t>新典范</a:t>
            </a:r>
          </a:p>
        </p:txBody>
      </p:sp>
      <p:sp>
        <p:nvSpPr>
          <p:cNvPr id="41" name="泪滴形 40"/>
          <p:cNvSpPr/>
          <p:nvPr>
            <p:custDataLst>
              <p:tags r:id="rId6"/>
            </p:custDataLst>
          </p:nvPr>
        </p:nvSpPr>
        <p:spPr>
          <a:xfrm rot="129116">
            <a:off x="6332740" y="2384075"/>
            <a:ext cx="1279319" cy="1279319"/>
          </a:xfrm>
          <a:prstGeom prst="teardrop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sz="1745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2" name="泪滴形 41"/>
          <p:cNvSpPr/>
          <p:nvPr>
            <p:custDataLst>
              <p:tags r:id="rId7"/>
            </p:custDataLst>
          </p:nvPr>
        </p:nvSpPr>
        <p:spPr>
          <a:xfrm rot="129116">
            <a:off x="6381329" y="2357012"/>
            <a:ext cx="1279319" cy="1279319"/>
          </a:xfrm>
          <a:prstGeom prst="teardrop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sz="1745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5" name="矩形 44"/>
          <p:cNvSpPr/>
          <p:nvPr>
            <p:custDataLst>
              <p:tags r:id="rId8"/>
            </p:custDataLst>
          </p:nvPr>
        </p:nvSpPr>
        <p:spPr>
          <a:xfrm>
            <a:off x="6294755" y="2738755"/>
            <a:ext cx="1285240" cy="391160"/>
          </a:xfrm>
          <a:prstGeom prst="rect">
            <a:avLst/>
          </a:prstGeom>
        </p:spPr>
        <p:txBody>
          <a:bodyPr wrap="square" lIns="87173" tIns="45330" rIns="87173" bIns="0" anchor="b" anchorCtr="0">
            <a:normAutofit/>
          </a:bodyPr>
          <a:lstStyle/>
          <a:p>
            <a:pPr lvl="0" algn="r">
              <a:lnSpc>
                <a:spcPct val="120000"/>
              </a:lnSpc>
              <a:buClrTx/>
              <a:buSzTx/>
              <a:buFontTx/>
            </a:pPr>
            <a:r>
              <a:rPr lang="zh-CN" altLang="en-US" sz="1745" b="1" spc="300">
                <a:solidFill>
                  <a:schemeClr val="bg1"/>
                </a:solidFill>
                <a:latin typeface="Arial" panose="020B0604020202090204" pitchFamily="34" charset="0"/>
                <a:cs typeface="+mn-ea"/>
                <a:sym typeface="Arial" panose="020B0604020202090204" pitchFamily="34" charset="0"/>
              </a:rPr>
              <a:t>新样板</a:t>
            </a:r>
          </a:p>
        </p:txBody>
      </p:sp>
      <p:sp>
        <p:nvSpPr>
          <p:cNvPr id="47" name="泪滴形 46"/>
          <p:cNvSpPr/>
          <p:nvPr>
            <p:custDataLst>
              <p:tags r:id="rId9"/>
            </p:custDataLst>
          </p:nvPr>
        </p:nvSpPr>
        <p:spPr>
          <a:xfrm rot="10969501">
            <a:off x="4443285" y="4122226"/>
            <a:ext cx="1299616" cy="1281164"/>
          </a:xfrm>
          <a:prstGeom prst="teardrop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sz="1745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8" name="泪滴形 47"/>
          <p:cNvSpPr/>
          <p:nvPr>
            <p:custDataLst>
              <p:tags r:id="rId10"/>
            </p:custDataLst>
          </p:nvPr>
        </p:nvSpPr>
        <p:spPr>
          <a:xfrm rot="10969501">
            <a:off x="4399177" y="4141668"/>
            <a:ext cx="1299616" cy="1281164"/>
          </a:xfrm>
          <a:prstGeom prst="teardrop">
            <a:avLst/>
          </a:prstGeom>
          <a:solidFill>
            <a:srgbClr val="FF373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sz="1745">
              <a:sym typeface="Arial" panose="020B060402020209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11"/>
            </p:custDataLst>
          </p:nvPr>
        </p:nvSpPr>
        <p:spPr>
          <a:xfrm>
            <a:off x="4323715" y="4537710"/>
            <a:ext cx="1314450" cy="391160"/>
          </a:xfrm>
          <a:prstGeom prst="rect">
            <a:avLst/>
          </a:prstGeom>
        </p:spPr>
        <p:txBody>
          <a:bodyPr wrap="square" lIns="87173" tIns="45330" rIns="87173" bIns="0" anchor="b" anchorCtr="0">
            <a:normAutofit/>
          </a:bodyPr>
          <a:lstStyle/>
          <a:p>
            <a:pPr algn="r">
              <a:lnSpc>
                <a:spcPct val="120000"/>
              </a:lnSpc>
              <a:buClrTx/>
              <a:buSzTx/>
              <a:buFontTx/>
            </a:pPr>
            <a:r>
              <a:rPr lang="zh-CN" altLang="en-US" sz="1745" b="1" spc="30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rPr>
              <a:t>新品牌</a:t>
            </a:r>
          </a:p>
        </p:txBody>
      </p:sp>
      <p:sp>
        <p:nvSpPr>
          <p:cNvPr id="8" name="泪滴形 7"/>
          <p:cNvSpPr/>
          <p:nvPr>
            <p:custDataLst>
              <p:tags r:id="rId12"/>
            </p:custDataLst>
          </p:nvPr>
        </p:nvSpPr>
        <p:spPr>
          <a:xfrm rot="4794637">
            <a:off x="6351807" y="4092088"/>
            <a:ext cx="1310071" cy="1281164"/>
          </a:xfrm>
          <a:prstGeom prst="teardrop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sz="1745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4" name="泪滴形 53"/>
          <p:cNvSpPr/>
          <p:nvPr>
            <p:custDataLst>
              <p:tags r:id="rId13"/>
            </p:custDataLst>
          </p:nvPr>
        </p:nvSpPr>
        <p:spPr>
          <a:xfrm rot="4794637">
            <a:off x="6397720" y="4122223"/>
            <a:ext cx="1310071" cy="1281164"/>
          </a:xfrm>
          <a:prstGeom prst="teardrop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sz="1745">
              <a:sym typeface="Arial" panose="020B0604020202090204" pitchFamily="34" charset="0"/>
            </a:endParaRPr>
          </a:p>
        </p:txBody>
      </p:sp>
      <p:sp>
        <p:nvSpPr>
          <p:cNvPr id="57" name="矩形 56"/>
          <p:cNvSpPr/>
          <p:nvPr>
            <p:custDataLst>
              <p:tags r:id="rId14"/>
            </p:custDataLst>
          </p:nvPr>
        </p:nvSpPr>
        <p:spPr>
          <a:xfrm>
            <a:off x="6557010" y="4478655"/>
            <a:ext cx="996315" cy="508000"/>
          </a:xfrm>
          <a:prstGeom prst="rect">
            <a:avLst/>
          </a:prstGeom>
        </p:spPr>
        <p:txBody>
          <a:bodyPr wrap="square" lIns="87173" tIns="45330" rIns="87173" bIns="0" anchor="b" anchorCtr="0">
            <a:normAutofit/>
          </a:bodyPr>
          <a:lstStyle/>
          <a:p>
            <a:pPr lvl="0" algn="r">
              <a:lnSpc>
                <a:spcPct val="120000"/>
              </a:lnSpc>
              <a:buClrTx/>
              <a:buSzTx/>
              <a:buFontTx/>
            </a:pPr>
            <a:r>
              <a:rPr lang="zh-CN" altLang="en-US" sz="1745" b="1" spc="300"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rPr>
              <a:t>新</a:t>
            </a:r>
            <a:r>
              <a:rPr lang="zh-CN" altLang="en-US" b="1" spc="300">
                <a:latin typeface="Arial" panose="020B0604020202090204" pitchFamily="34" charset="0"/>
                <a:ea typeface="微软雅黑" panose="020B0503020204020204" charset="-122"/>
                <a:cs typeface="+mn-ea"/>
                <a:sym typeface="Arial" panose="020B0604020202090204" pitchFamily="34" charset="0"/>
              </a:rPr>
              <a:t>标杆</a:t>
            </a:r>
            <a:endParaRPr lang="zh-CN" altLang="en-US" sz="1745" b="1" spc="300">
              <a:latin typeface="Arial" panose="020B0604020202090204" pitchFamily="34" charset="0"/>
              <a:ea typeface="微软雅黑" panose="020B050302020402020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76165" y="3686810"/>
            <a:ext cx="2007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>
                <a:sym typeface="+mn-ea"/>
              </a:rPr>
              <a:t>        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“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公交驿站</a:t>
            </a:r>
            <a:r>
              <a:rPr lang="en-US" altLang="zh-CN" b="1">
                <a:solidFill>
                  <a:schemeClr val="bg1"/>
                </a:solidFill>
                <a:sym typeface="+mn-ea"/>
              </a:rPr>
              <a:t>”</a:t>
            </a:r>
            <a:endParaRPr lang="en-US" altLang="zh-CN" sz="18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4880" y="2423795"/>
            <a:ext cx="346773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1218565">
              <a:lnSpc>
                <a:spcPct val="150000"/>
              </a:lnSpc>
              <a:spcBef>
                <a:spcPct val="0"/>
              </a:spcBef>
              <a:defRPr/>
            </a:pPr>
            <a:r>
              <a:rPr lang="zh-CN" sz="1200">
                <a:latin typeface="微软雅黑" panose="020B0503020204020204" charset="-122"/>
                <a:cs typeface="微软雅黑" panose="020B0503020204020204" charset="-122"/>
                <a:sym typeface="+mn-ea"/>
              </a:rPr>
              <a:t>从疏解非首都职能角度，对北京现有的一些位于城市核心区域的公交场站进行职能疏解；从综合利用效率的角度，对部分公交场站进行改造升级，提升整体功能复合度和内外协同性；从公交场站的品牌建设角度，打造</a:t>
            </a:r>
            <a:r>
              <a:rPr lang="en-US" altLang="zh-CN" sz="1200">
                <a:latin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200">
                <a:latin typeface="微软雅黑" panose="020B0503020204020204" charset="-122"/>
                <a:cs typeface="微软雅黑" panose="020B0503020204020204" charset="-122"/>
                <a:sym typeface="+mn-ea"/>
              </a:rPr>
              <a:t>公交驿站</a:t>
            </a:r>
            <a:r>
              <a:rPr lang="en-US" altLang="zh-CN" sz="1200">
                <a:latin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200">
                <a:latin typeface="微软雅黑" panose="020B0503020204020204" charset="-122"/>
                <a:cs typeface="微软雅黑" panose="020B0503020204020204" charset="-122"/>
                <a:sym typeface="+mn-ea"/>
              </a:rPr>
              <a:t>品牌，提升</a:t>
            </a:r>
            <a:r>
              <a:rPr lang="zh-CN" sz="1200">
                <a:latin typeface="微软雅黑" panose="020B0503020204020204" charset="-122"/>
                <a:cs typeface="微软雅黑" panose="020B0503020204020204" charset="-122"/>
                <a:sym typeface="+mn-ea"/>
              </a:rPr>
              <a:t>现有公交场站知名度。</a:t>
            </a:r>
            <a:endParaRPr lang="zh-CN" altLang="en-US" sz="120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70190" y="2148840"/>
            <a:ext cx="35782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1400" b="1">
                <a:latin typeface="微软雅黑" panose="020B0503020204020204" charset="-122"/>
                <a:cs typeface="+mn-ea"/>
                <a:sym typeface="+mn-ea"/>
              </a:rPr>
              <a:t>北京国有企业服务城市住行协调的新样板</a:t>
            </a:r>
            <a:endParaRPr lang="zh-CN" sz="1400" b="1">
              <a:latin typeface="微软雅黑" panose="020B0503020204020204" charset="-122"/>
              <a:cs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85735" y="2517140"/>
            <a:ext cx="34798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200">
                <a:latin typeface="微软雅黑" panose="020B0503020204020204" charset="-122"/>
                <a:cs typeface="微软雅黑" panose="020B0503020204020204" charset="-122"/>
                <a:sym typeface="+mn-ea"/>
              </a:rPr>
              <a:t>以完善城市停车、文化体育、养老休闲、餐饮住宿等城市服务为基础，通过适用性改造和功能性提升，对接城市治理和公共服务新政策新要求，整体打造支撑城市高品质便民服务综合体。</a:t>
            </a:r>
            <a:endParaRPr lang="zh-CN"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7745" y="4525010"/>
            <a:ext cx="32734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1400" b="1">
                <a:latin typeface="微软雅黑" panose="020B0503020204020204" charset="-122"/>
                <a:cs typeface="+mn-ea"/>
                <a:sym typeface="+mn-ea"/>
              </a:rPr>
              <a:t>全国公共交通企业业务转型升级新品牌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68680" y="4834890"/>
            <a:ext cx="34912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200">
                <a:latin typeface="微软雅黑" panose="020B0503020204020204" charset="-122"/>
                <a:cs typeface="微软雅黑" panose="020B0503020204020204" charset="-122"/>
                <a:sym typeface="+mn-ea"/>
              </a:rPr>
              <a:t>作为全国公交领域技术、模式、管理、创新等方面的领头羊，通过打造“公交驿站”品牌，探索先进的产业发展模式和城市公共服务模式，为全国公共交通企业业务转型升级提供借鉴经验。</a:t>
            </a:r>
            <a:endParaRPr lang="zh-CN"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81365" y="4293870"/>
            <a:ext cx="25171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1400" b="1">
                <a:latin typeface="微软雅黑" panose="020B0503020204020204" charset="-122"/>
                <a:cs typeface="+mn-ea"/>
                <a:sym typeface="+mn-ea"/>
              </a:rPr>
              <a:t>全国城市治理便民建设新标杆</a:t>
            </a:r>
            <a:endParaRPr lang="zh-CN" sz="1400" b="1">
              <a:latin typeface="微软雅黑" panose="020B0503020204020204" charset="-122"/>
              <a:cs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03210" y="4603750"/>
            <a:ext cx="36449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200">
                <a:latin typeface="微软雅黑" panose="020B0503020204020204" charset="-122"/>
                <a:cs typeface="微软雅黑" panose="020B0503020204020204" charset="-122"/>
                <a:sym typeface="+mn-ea"/>
              </a:rPr>
              <a:t>通过对北京市公交场站集约、综合利用，提升最后一公里服务品质，创新探索各类共享服务业态，推动公共出行服务和社区便民服务的协同发展，有效服务保障民生，建设宜业宜居、活力城市，打造城市治理便民建设新标杆。</a:t>
            </a:r>
            <a:endParaRPr lang="zh-CN"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Freeform 18"/>
          <p:cNvSpPr/>
          <p:nvPr/>
        </p:nvSpPr>
        <p:spPr bwMode="auto">
          <a:xfrm>
            <a:off x="404341" y="461612"/>
            <a:ext cx="598856" cy="5988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313530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227672" y="461614"/>
            <a:ext cx="8528685" cy="828675"/>
            <a:chOff x="4518512" y="2209083"/>
            <a:chExt cx="8528685" cy="828675"/>
          </a:xfrm>
        </p:grpSpPr>
        <p:sp>
          <p:nvSpPr>
            <p:cNvPr id="31" name="Freeform 24"/>
            <p:cNvSpPr/>
            <p:nvPr/>
          </p:nvSpPr>
          <p:spPr bwMode="auto">
            <a:xfrm>
              <a:off x="4518512" y="2209083"/>
              <a:ext cx="8528685" cy="59880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95000"/>
              </a:schemeClr>
            </a:solidFill>
            <a:ln w="6350" cap="flat">
              <a:solidFill>
                <a:schemeClr val="bg1"/>
              </a:solidFill>
              <a:prstDash val="sysDot"/>
              <a:miter lim="800000"/>
            </a:ln>
          </p:spPr>
          <p:txBody>
            <a:bodyPr vert="horz" wrap="square" lIns="91404" tIns="45702" rIns="91404" bIns="45702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31353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618842" y="2269408"/>
              <a:ext cx="8104505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项目定位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</a:rPr>
                <a:t>社区便民：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打造新典范、新样板、新品牌、新标杆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>
                <a:buClrTx/>
                <a:buSzTx/>
                <a:buFontTx/>
              </a:pPr>
              <a:endPara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704" t="37592" r="24278" b="36707"/>
          <a:stretch>
            <a:fillRect/>
          </a:stretch>
        </p:blipFill>
        <p:spPr>
          <a:xfrm>
            <a:off x="9980295" y="398145"/>
            <a:ext cx="1834515" cy="6781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0365" y="58483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2.1.1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8"/>
          <p:cNvSpPr/>
          <p:nvPr/>
        </p:nvSpPr>
        <p:spPr bwMode="auto">
          <a:xfrm>
            <a:off x="404341" y="461612"/>
            <a:ext cx="598856" cy="5988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313530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067550" y="3320733"/>
            <a:ext cx="4722813" cy="2613025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5367" name="文本框 99"/>
          <p:cNvSpPr/>
          <p:nvPr/>
        </p:nvSpPr>
        <p:spPr>
          <a:xfrm>
            <a:off x="714375" y="1839595"/>
            <a:ext cx="10706100" cy="1060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Segoe UI" panose="020B0502040204020203" pitchFamily="34" charset="0"/>
                <a:ea typeface="微软雅黑" panose="020B0503020204020204" charset="-122"/>
                <a:sym typeface="仿宋_GB2312" panose="02010609030101010101" charset="-122"/>
              </a:rPr>
              <a:t>       </a:t>
            </a:r>
            <a:r>
              <a:rPr lang="zh-CN" altLang="en-US" sz="1400" dirty="0">
                <a:solidFill>
                  <a:srgbClr val="000000"/>
                </a:solidFill>
                <a:latin typeface="Segoe UI" panose="020B0502040204020203" pitchFamily="34" charset="0"/>
                <a:ea typeface="微软雅黑" panose="020B0503020204020204" charset="-122"/>
                <a:sym typeface="仿宋_GB2312" panose="02010609030101010101" charset="-122"/>
              </a:rPr>
              <a:t>按照不同场站的功能、地理位置、建筑面积等指标，</a:t>
            </a:r>
            <a:r>
              <a:rPr lang="en-US" altLang="zh-CN" sz="1400" dirty="0">
                <a:solidFill>
                  <a:srgbClr val="000000"/>
                </a:solidFill>
                <a:latin typeface="Segoe UI" panose="020B0502040204020203" pitchFamily="34" charset="0"/>
                <a:ea typeface="微软雅黑" panose="020B0503020204020204" charset="-122"/>
                <a:sym typeface="仿宋_GB2312" panose="02010609030101010101" charset="-122"/>
              </a:rPr>
              <a:t>  </a:t>
            </a:r>
            <a:r>
              <a:rPr lang="zh-CN" altLang="en-US" sz="1400" dirty="0">
                <a:solidFill>
                  <a:srgbClr val="000000"/>
                </a:solidFill>
                <a:latin typeface="Segoe UI" panose="020B0502040204020203" pitchFamily="34" charset="0"/>
                <a:ea typeface="微软雅黑" panose="020B0503020204020204" charset="-122"/>
                <a:sym typeface="仿宋_GB2312" panose="02010609030101010101" charset="-122"/>
              </a:rPr>
              <a:t>从北京公交集团近</a:t>
            </a:r>
            <a:r>
              <a:rPr lang="en-US" altLang="zh-CN" sz="1400" dirty="0">
                <a:solidFill>
                  <a:srgbClr val="000000"/>
                </a:solidFill>
                <a:latin typeface="Segoe UI" panose="020B0502040204020203" pitchFamily="34" charset="0"/>
                <a:ea typeface="微软雅黑" panose="020B0503020204020204" charset="-122"/>
                <a:sym typeface="仿宋_GB2312" panose="02010609030101010101" charset="-122"/>
              </a:rPr>
              <a:t>700</a:t>
            </a:r>
            <a:r>
              <a:rPr lang="zh-CN" altLang="en-US" sz="1400" dirty="0">
                <a:solidFill>
                  <a:srgbClr val="000000"/>
                </a:solidFill>
                <a:latin typeface="Segoe UI" panose="020B0502040204020203" pitchFamily="34" charset="0"/>
                <a:ea typeface="微软雅黑" panose="020B0503020204020204" charset="-122"/>
                <a:sym typeface="仿宋_GB2312" panose="02010609030101010101" charset="-122"/>
              </a:rPr>
              <a:t>个场站中筛选出不低于</a:t>
            </a:r>
            <a:r>
              <a:rPr lang="en-US" altLang="zh-CN" sz="1400" dirty="0">
                <a:solidFill>
                  <a:srgbClr val="000000"/>
                </a:solidFill>
                <a:latin typeface="Segoe UI" panose="020B0502040204020203" pitchFamily="34" charset="0"/>
                <a:ea typeface="微软雅黑" panose="020B0503020204020204" charset="-122"/>
                <a:sym typeface="仿宋_GB2312" panose="02010609030101010101" charset="-122"/>
              </a:rPr>
              <a:t>400</a:t>
            </a:r>
            <a:r>
              <a:rPr lang="zh-CN" altLang="en-US" sz="1400" dirty="0">
                <a:solidFill>
                  <a:srgbClr val="000000"/>
                </a:solidFill>
                <a:latin typeface="Segoe UI" panose="020B0502040204020203" pitchFamily="34" charset="0"/>
                <a:ea typeface="微软雅黑" panose="020B0503020204020204" charset="-122"/>
                <a:sym typeface="仿宋_GB2312" panose="02010609030101010101" charset="-122"/>
              </a:rPr>
              <a:t>个适合改造的公交场站。依据这些场站到周边居民区的距离、场站面积、周边业态等因素，将这</a:t>
            </a:r>
            <a:r>
              <a:rPr lang="en-US" altLang="zh-CN" sz="1400" dirty="0">
                <a:solidFill>
                  <a:srgbClr val="000000"/>
                </a:solidFill>
                <a:latin typeface="Segoe UI" panose="020B0502040204020203" pitchFamily="34" charset="0"/>
                <a:ea typeface="微软雅黑" panose="020B0503020204020204" charset="-122"/>
                <a:sym typeface="仿宋_GB2312" panose="02010609030101010101" charset="-122"/>
              </a:rPr>
              <a:t>400</a:t>
            </a:r>
            <a:r>
              <a:rPr lang="zh-CN" altLang="en-US" sz="1400" dirty="0">
                <a:solidFill>
                  <a:srgbClr val="000000"/>
                </a:solidFill>
                <a:latin typeface="Segoe UI" panose="020B0502040204020203" pitchFamily="34" charset="0"/>
                <a:ea typeface="微软雅黑" panose="020B0503020204020204" charset="-122"/>
                <a:sym typeface="仿宋_GB2312" panose="02010609030101010101" charset="-122"/>
              </a:rPr>
              <a:t>个场站初步分为</a:t>
            </a:r>
            <a:r>
              <a:rPr lang="en-US" altLang="zh-CN" sz="1400" dirty="0">
                <a:solidFill>
                  <a:srgbClr val="000000"/>
                </a:solidFill>
                <a:latin typeface="Segoe UI" panose="020B0502040204020203" pitchFamily="34" charset="0"/>
                <a:ea typeface="微软雅黑" panose="020B0503020204020204" charset="-122"/>
                <a:sym typeface="仿宋_GB2312" panose="02010609030101010101" charset="-122"/>
              </a:rPr>
              <a:t>A/B/C</a:t>
            </a:r>
            <a:r>
              <a:rPr lang="zh-CN" altLang="en-US" sz="1400" dirty="0">
                <a:solidFill>
                  <a:srgbClr val="000000"/>
                </a:solidFill>
                <a:latin typeface="Segoe UI" panose="020B0502040204020203" pitchFamily="34" charset="0"/>
                <a:ea typeface="微软雅黑" panose="020B0503020204020204" charset="-122"/>
                <a:sym typeface="仿宋_GB2312" panose="02010609030101010101" charset="-122"/>
              </a:rPr>
              <a:t>三类不同等级。最终根据场站周边生活实施分布和实际市场需求，对各类场站进行业态功能组合。</a:t>
            </a:r>
            <a:endParaRPr lang="zh-CN" altLang="en-US" sz="1400" dirty="0">
              <a:solidFill>
                <a:srgbClr val="000000"/>
              </a:solidFill>
              <a:latin typeface="Segoe UI" panose="020B0502040204020203" pitchFamily="34" charset="0"/>
              <a:ea typeface="微软雅黑" panose="020B0503020204020204" charset="-122"/>
            </a:endParaRPr>
          </a:p>
        </p:txBody>
      </p:sp>
      <p:graphicFrame>
        <p:nvGraphicFramePr>
          <p:cNvPr id="26" name="表格 25"/>
          <p:cNvGraphicFramePr/>
          <p:nvPr>
            <p:custDataLst>
              <p:tags r:id="rId1"/>
            </p:custDataLst>
          </p:nvPr>
        </p:nvGraphicFramePr>
        <p:xfrm>
          <a:off x="581025" y="3206433"/>
          <a:ext cx="6375400" cy="2811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420"/>
                <a:gridCol w="1483995"/>
                <a:gridCol w="3729990"/>
                <a:gridCol w="594995"/>
              </a:tblGrid>
              <a:tr h="604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场站等级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到居民区的距离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主要适合业态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比例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604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A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0.3km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以内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零售：生鲜、便利店、扶贫专柜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社区便民：文体休闲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35%</a:t>
                      </a:r>
                    </a:p>
                  </a:txBody>
                  <a:tcPr anchor="ctr"/>
                </a:tc>
              </a:tr>
              <a:tr h="9664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B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0.3-0.7km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零售：生鲜、便利店、扶贫专柜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社区便民：文体休闲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社区健康：药店、健康养生管理、社区养老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物流：生鲜前置仓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50%</a:t>
                      </a:r>
                    </a:p>
                  </a:txBody>
                  <a:tcPr anchor="ctr"/>
                </a:tc>
              </a:tr>
              <a:tr h="6356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C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0.7km-1.2km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社区健康：药店、健康养生管理、社区养老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物流：生鲜前置仓</a:t>
                      </a:r>
                      <a:endParaRPr lang="zh-CN" altLang="en-US" sz="1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15%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9" name="圆角矩形 28"/>
          <p:cNvSpPr/>
          <p:nvPr>
            <p:custDataLst>
              <p:tags r:id="rId2"/>
            </p:custDataLst>
          </p:nvPr>
        </p:nvSpPr>
        <p:spPr>
          <a:xfrm>
            <a:off x="7215188" y="4285933"/>
            <a:ext cx="277813" cy="22066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47500" lnSpcReduction="10000"/>
          </a:bodyPr>
          <a:lstStyle/>
          <a:p>
            <a:pPr algn="ctr" fontAlgn="base"/>
            <a:endParaRPr lang="zh-CN" altLang="en-US" strike="noStrike" noProof="1">
              <a:sym typeface="Arial" panose="020B0604020202090204" pitchFamily="34" charset="0"/>
            </a:endParaRPr>
          </a:p>
        </p:txBody>
      </p:sp>
      <p:sp>
        <p:nvSpPr>
          <p:cNvPr id="31" name="圆角矩形 30"/>
          <p:cNvSpPr/>
          <p:nvPr>
            <p:custDataLst>
              <p:tags r:id="rId3"/>
            </p:custDataLst>
          </p:nvPr>
        </p:nvSpPr>
        <p:spPr>
          <a:xfrm>
            <a:off x="7215188" y="4773295"/>
            <a:ext cx="277813" cy="22066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47500" lnSpcReduction="10000"/>
          </a:bodyPr>
          <a:lstStyle/>
          <a:p>
            <a:pPr algn="ctr" fontAlgn="base"/>
            <a:endParaRPr lang="zh-CN" altLang="en-US" strike="noStrike" noProof="1">
              <a:sym typeface="Arial" panose="020B0604020202090204" pitchFamily="34" charset="0"/>
            </a:endParaRPr>
          </a:p>
        </p:txBody>
      </p:sp>
      <p:sp>
        <p:nvSpPr>
          <p:cNvPr id="32" name="圆角矩形 31"/>
          <p:cNvSpPr/>
          <p:nvPr>
            <p:custDataLst>
              <p:tags r:id="rId4"/>
            </p:custDataLst>
          </p:nvPr>
        </p:nvSpPr>
        <p:spPr>
          <a:xfrm>
            <a:off x="7215188" y="5216208"/>
            <a:ext cx="277813" cy="22066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47500" lnSpcReduction="10000"/>
          </a:bodyPr>
          <a:lstStyle/>
          <a:p>
            <a:pPr algn="ctr" fontAlgn="base"/>
            <a:endParaRPr lang="zh-CN" altLang="en-US" strike="noStrike" noProof="1">
              <a:sym typeface="Arial" panose="020B0604020202090204" pitchFamily="34" charset="0"/>
            </a:endParaRPr>
          </a:p>
        </p:txBody>
      </p:sp>
      <p:sp>
        <p:nvSpPr>
          <p:cNvPr id="33" name="圆角矩形 32"/>
          <p:cNvSpPr/>
          <p:nvPr>
            <p:custDataLst>
              <p:tags r:id="rId5"/>
            </p:custDataLst>
          </p:nvPr>
        </p:nvSpPr>
        <p:spPr>
          <a:xfrm>
            <a:off x="7215188" y="5655945"/>
            <a:ext cx="277813" cy="220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47500" lnSpcReduction="10000"/>
          </a:bodyPr>
          <a:lstStyle/>
          <a:p>
            <a:pPr algn="ctr" fontAlgn="base"/>
            <a:endParaRPr lang="zh-CN" altLang="en-US" strike="noStrike" noProof="1">
              <a:sym typeface="Arial" panose="020B0604020202090204" pitchFamily="34" charset="0"/>
            </a:endParaRPr>
          </a:p>
        </p:txBody>
      </p:sp>
      <p:sp>
        <p:nvSpPr>
          <p:cNvPr id="34" name="圆角矩形 33"/>
          <p:cNvSpPr/>
          <p:nvPr>
            <p:custDataLst>
              <p:tags r:id="rId6"/>
            </p:custDataLst>
          </p:nvPr>
        </p:nvSpPr>
        <p:spPr>
          <a:xfrm>
            <a:off x="7215188" y="3806508"/>
            <a:ext cx="277813" cy="22066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47500" lnSpcReduction="10000"/>
          </a:bodyPr>
          <a:lstStyle/>
          <a:p>
            <a:pPr algn="ctr" fontAlgn="base"/>
            <a:endParaRPr lang="zh-CN" altLang="en-US" strike="noStrike" noProof="1">
              <a:sym typeface="Arial" panose="020B0604020202090204" pitchFamily="34" charset="0"/>
            </a:endParaRPr>
          </a:p>
        </p:txBody>
      </p:sp>
      <p:sp>
        <p:nvSpPr>
          <p:cNvPr id="35" name="圆角矩形 34"/>
          <p:cNvSpPr/>
          <p:nvPr>
            <p:custDataLst>
              <p:tags r:id="rId7"/>
            </p:custDataLst>
          </p:nvPr>
        </p:nvSpPr>
        <p:spPr>
          <a:xfrm>
            <a:off x="7215188" y="3404870"/>
            <a:ext cx="277813" cy="2206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 fontScale="47500" lnSpcReduction="10000"/>
          </a:bodyPr>
          <a:lstStyle/>
          <a:p>
            <a:pPr algn="ctr" fontAlgn="base"/>
            <a:endParaRPr lang="zh-CN" altLang="en-US" strike="noStrike" noProof="1">
              <a:sym typeface="Arial" panose="020B0604020202090204" pitchFamily="34" charset="0"/>
            </a:endParaRPr>
          </a:p>
        </p:txBody>
      </p:sp>
      <p:sp>
        <p:nvSpPr>
          <p:cNvPr id="37" name="矩形 36"/>
          <p:cNvSpPr/>
          <p:nvPr>
            <p:custDataLst>
              <p:tags r:id="rId8"/>
            </p:custDataLst>
          </p:nvPr>
        </p:nvSpPr>
        <p:spPr>
          <a:xfrm>
            <a:off x="11420475" y="3811270"/>
            <a:ext cx="369888" cy="1809750"/>
          </a:xfrm>
          <a:prstGeom prst="rect">
            <a:avLst/>
          </a:prstGeom>
          <a:solidFill>
            <a:srgbClr val="3A414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 fontAlgn="base">
              <a:lnSpc>
                <a:spcPct val="120000"/>
              </a:lnSpc>
            </a:pPr>
            <a:r>
              <a:rPr lang="en-US" altLang="zh-CN" sz="1600" b="1" strike="noStrike" spc="3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6</a:t>
            </a:r>
            <a:r>
              <a:rPr lang="zh-CN" altLang="en-US" sz="1600" b="1" strike="noStrike" spc="30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90204" pitchFamily="34" charset="0"/>
              </a:rPr>
              <a:t>类服务业态</a:t>
            </a:r>
          </a:p>
        </p:txBody>
      </p:sp>
      <p:sp>
        <p:nvSpPr>
          <p:cNvPr id="15402" name="文本框 2"/>
          <p:cNvSpPr/>
          <p:nvPr/>
        </p:nvSpPr>
        <p:spPr>
          <a:xfrm>
            <a:off x="7664450" y="3342958"/>
            <a:ext cx="2673350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buFont typeface="Arial" panose="020B0604020202090204" pitchFamily="34" charset="0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零售（生鲜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/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便利店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/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扶贫专柜）</a:t>
            </a:r>
          </a:p>
        </p:txBody>
      </p:sp>
      <p:sp>
        <p:nvSpPr>
          <p:cNvPr id="15403" name="文本框 13"/>
          <p:cNvSpPr txBox="1"/>
          <p:nvPr/>
        </p:nvSpPr>
        <p:spPr>
          <a:xfrm>
            <a:off x="7696200" y="3782695"/>
            <a:ext cx="1784350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buSzTx/>
              <a:buFont typeface="Arial" panose="020B0604020202090204" pitchFamily="34" charset="0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物流（生鲜前置仓）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404" name="文本框 15"/>
          <p:cNvSpPr txBox="1"/>
          <p:nvPr/>
        </p:nvSpPr>
        <p:spPr>
          <a:xfrm>
            <a:off x="7664450" y="4257358"/>
            <a:ext cx="3959225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buSzTx/>
              <a:buFont typeface="Arial" panose="020B0604020202090204" pitchFamily="34" charset="0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社区健康（药店、健康养生管理、社区养老）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405" name="文本框 16"/>
          <p:cNvSpPr txBox="1"/>
          <p:nvPr/>
        </p:nvSpPr>
        <p:spPr>
          <a:xfrm>
            <a:off x="7673975" y="4697095"/>
            <a:ext cx="1962150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buSzTx/>
              <a:buFont typeface="Arial" panose="020B0604020202090204" pitchFamily="34" charset="0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社区便民（文体休闲）</a:t>
            </a:r>
            <a:endParaRPr lang="zh-CN" altLang="en-US" sz="1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406" name="文本框 18"/>
          <p:cNvSpPr txBox="1"/>
          <p:nvPr/>
        </p:nvSpPr>
        <p:spPr>
          <a:xfrm>
            <a:off x="7696200" y="5149533"/>
            <a:ext cx="1606550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buSzTx/>
              <a:buFont typeface="Arial" panose="020B0604020202090204" pitchFamily="34" charset="0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科技（电子商务）</a:t>
            </a:r>
          </a:p>
        </p:txBody>
      </p:sp>
      <p:sp>
        <p:nvSpPr>
          <p:cNvPr id="15407" name="文本框 19"/>
          <p:cNvSpPr txBox="1"/>
          <p:nvPr/>
        </p:nvSpPr>
        <p:spPr>
          <a:xfrm>
            <a:off x="7731125" y="5613083"/>
            <a:ext cx="1428750" cy="3063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eaLnBrk="0" hangingPunct="0">
              <a:buSzTx/>
              <a:buFont typeface="Arial" panose="020B0604020202090204" pitchFamily="34" charset="0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法制宣传和广告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227672" y="461614"/>
            <a:ext cx="8528685" cy="598805"/>
            <a:chOff x="4518512" y="2209083"/>
            <a:chExt cx="8528685" cy="598805"/>
          </a:xfrm>
        </p:grpSpPr>
        <p:sp>
          <p:nvSpPr>
            <p:cNvPr id="18" name="Freeform 24"/>
            <p:cNvSpPr/>
            <p:nvPr/>
          </p:nvSpPr>
          <p:spPr bwMode="auto">
            <a:xfrm>
              <a:off x="4518512" y="2209083"/>
              <a:ext cx="8528685" cy="59880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95000"/>
              </a:schemeClr>
            </a:solidFill>
            <a:ln w="6350" cap="flat">
              <a:solidFill>
                <a:schemeClr val="bg1"/>
              </a:solidFill>
              <a:prstDash val="sysDot"/>
              <a:miter lim="800000"/>
            </a:ln>
          </p:spPr>
          <p:txBody>
            <a:bodyPr vert="horz" wrap="square" lIns="91404" tIns="45702" rIns="91404" bIns="45702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31353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618842" y="2269408"/>
              <a:ext cx="810450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项目定位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</a:rPr>
                <a:t>社区便民：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功能组合，多元化服务业态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704" t="37592" r="24278" b="36707"/>
          <a:stretch>
            <a:fillRect/>
          </a:stretch>
        </p:blipFill>
        <p:spPr>
          <a:xfrm>
            <a:off x="9980295" y="398145"/>
            <a:ext cx="1834515" cy="6781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0365" y="58483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2.1.2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8"/>
          <p:cNvSpPr/>
          <p:nvPr/>
        </p:nvSpPr>
        <p:spPr bwMode="auto">
          <a:xfrm>
            <a:off x="404341" y="461612"/>
            <a:ext cx="598856" cy="5988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313530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27672" y="461614"/>
            <a:ext cx="8528685" cy="598805"/>
            <a:chOff x="4518512" y="2209083"/>
            <a:chExt cx="8528685" cy="598805"/>
          </a:xfrm>
        </p:grpSpPr>
        <p:sp>
          <p:nvSpPr>
            <p:cNvPr id="18" name="Freeform 24"/>
            <p:cNvSpPr/>
            <p:nvPr/>
          </p:nvSpPr>
          <p:spPr bwMode="auto">
            <a:xfrm>
              <a:off x="4518512" y="2209083"/>
              <a:ext cx="8528685" cy="59880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95000"/>
              </a:schemeClr>
            </a:solidFill>
            <a:ln w="6350" cap="flat">
              <a:solidFill>
                <a:schemeClr val="bg1"/>
              </a:solidFill>
              <a:prstDash val="sysDot"/>
              <a:miter lim="800000"/>
            </a:ln>
          </p:spPr>
          <p:txBody>
            <a:bodyPr vert="horz" wrap="square" lIns="91404" tIns="45702" rIns="91404" bIns="45702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31353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618842" y="2269408"/>
              <a:ext cx="810450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项目定位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</a:rPr>
                <a:t>乡村振兴：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以消费促供给，城乡互动发展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704" t="37592" r="24278" b="36707"/>
          <a:stretch>
            <a:fillRect/>
          </a:stretch>
        </p:blipFill>
        <p:spPr>
          <a:xfrm>
            <a:off x="9980295" y="398145"/>
            <a:ext cx="1834515" cy="678180"/>
          </a:xfrm>
          <a:prstGeom prst="rect">
            <a:avLst/>
          </a:prstGeom>
        </p:spPr>
      </p:pic>
      <p:sp>
        <p:nvSpPr>
          <p:cNvPr id="94248" name="文本框 1"/>
          <p:cNvSpPr txBox="1"/>
          <p:nvPr/>
        </p:nvSpPr>
        <p:spPr>
          <a:xfrm>
            <a:off x="625475" y="1483360"/>
            <a:ext cx="11189335" cy="2168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 “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公交驿栈</a:t>
            </a:r>
            <a:r>
              <a:rPr lang="en-US" altLang="zh-CN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项目，在社区便民基础上，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引入“消费扶贫”理念，一方面，通过将优质农产品引入北京消费市场，填补了首都社区民生服务供给短板；另一方面，也通过为贫困地区农产品搭建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进京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”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渠道，以消费促供给，刺激了受援区产业发展。同时，项目还以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驿栈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为平台，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调动社会各方力量，为乡村振兴不断导入人才、品牌、技术等产业链资源，形成乡村经济可持续发展的内生动力，从而服务城乡良性互动发展的大局。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任意多边形 40"/>
          <p:cNvSpPr/>
          <p:nvPr>
            <p:custDataLst>
              <p:tags r:id="rId1"/>
            </p:custDataLst>
          </p:nvPr>
        </p:nvSpPr>
        <p:spPr bwMode="auto">
          <a:xfrm>
            <a:off x="7098565" y="5287189"/>
            <a:ext cx="510907" cy="591206"/>
          </a:xfrm>
          <a:custGeom>
            <a:avLst/>
            <a:gdLst>
              <a:gd name="T0" fmla="*/ 248 w 248"/>
              <a:gd name="T1" fmla="*/ 164 h 287"/>
              <a:gd name="T2" fmla="*/ 219 w 248"/>
              <a:gd name="T3" fmla="*/ 48 h 287"/>
              <a:gd name="T4" fmla="*/ 0 w 248"/>
              <a:gd name="T5" fmla="*/ 266 h 287"/>
              <a:gd name="T6" fmla="*/ 241 w 248"/>
              <a:gd name="T7" fmla="*/ 210 h 287"/>
              <a:gd name="T8" fmla="*/ 248 w 248"/>
              <a:gd name="T9" fmla="*/ 164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8" h="287">
                <a:moveTo>
                  <a:pt x="248" y="164"/>
                </a:moveTo>
                <a:cubicBezTo>
                  <a:pt x="248" y="164"/>
                  <a:pt x="241" y="95"/>
                  <a:pt x="219" y="48"/>
                </a:cubicBezTo>
                <a:cubicBezTo>
                  <a:pt x="197" y="0"/>
                  <a:pt x="0" y="266"/>
                  <a:pt x="0" y="266"/>
                </a:cubicBezTo>
                <a:cubicBezTo>
                  <a:pt x="0" y="266"/>
                  <a:pt x="210" y="287"/>
                  <a:pt x="241" y="210"/>
                </a:cubicBezTo>
                <a:lnTo>
                  <a:pt x="248" y="164"/>
                </a:lnTo>
                <a:close/>
              </a:path>
            </a:pathLst>
          </a:custGeom>
          <a:solidFill>
            <a:srgbClr val="3A414B">
              <a:lumMod val="75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3" name="任意多边形 42"/>
          <p:cNvSpPr/>
          <p:nvPr>
            <p:custDataLst>
              <p:tags r:id="rId2"/>
            </p:custDataLst>
          </p:nvPr>
        </p:nvSpPr>
        <p:spPr bwMode="auto">
          <a:xfrm>
            <a:off x="4582173" y="4171024"/>
            <a:ext cx="508899" cy="590202"/>
          </a:xfrm>
          <a:custGeom>
            <a:avLst/>
            <a:gdLst>
              <a:gd name="T0" fmla="*/ 0 w 247"/>
              <a:gd name="T1" fmla="*/ 122 h 286"/>
              <a:gd name="T2" fmla="*/ 28 w 247"/>
              <a:gd name="T3" fmla="*/ 239 h 286"/>
              <a:gd name="T4" fmla="*/ 247 w 247"/>
              <a:gd name="T5" fmla="*/ 20 h 286"/>
              <a:gd name="T6" fmla="*/ 6 w 247"/>
              <a:gd name="T7" fmla="*/ 76 h 286"/>
              <a:gd name="T8" fmla="*/ 0 w 247"/>
              <a:gd name="T9" fmla="*/ 122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86">
                <a:moveTo>
                  <a:pt x="0" y="122"/>
                </a:moveTo>
                <a:cubicBezTo>
                  <a:pt x="0" y="122"/>
                  <a:pt x="6" y="192"/>
                  <a:pt x="28" y="239"/>
                </a:cubicBezTo>
                <a:cubicBezTo>
                  <a:pt x="50" y="286"/>
                  <a:pt x="247" y="20"/>
                  <a:pt x="247" y="20"/>
                </a:cubicBezTo>
                <a:cubicBezTo>
                  <a:pt x="247" y="20"/>
                  <a:pt x="37" y="0"/>
                  <a:pt x="6" y="76"/>
                </a:cubicBezTo>
                <a:lnTo>
                  <a:pt x="0" y="122"/>
                </a:lnTo>
                <a:close/>
              </a:path>
            </a:pathLst>
          </a:custGeom>
          <a:solidFill>
            <a:srgbClr val="FF3737">
              <a:lumMod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4" name="任意多边形 43"/>
          <p:cNvSpPr/>
          <p:nvPr>
            <p:custDataLst>
              <p:tags r:id="rId3"/>
            </p:custDataLst>
          </p:nvPr>
        </p:nvSpPr>
        <p:spPr bwMode="auto">
          <a:xfrm>
            <a:off x="4249933" y="3207428"/>
            <a:ext cx="3691779" cy="3661664"/>
          </a:xfrm>
          <a:custGeom>
            <a:avLst/>
            <a:gdLst>
              <a:gd name="T0" fmla="*/ 921 w 1790"/>
              <a:gd name="T1" fmla="*/ 0 h 1775"/>
              <a:gd name="T2" fmla="*/ 1775 w 1790"/>
              <a:gd name="T3" fmla="*/ 855 h 1775"/>
              <a:gd name="T4" fmla="*/ 1775 w 1790"/>
              <a:gd name="T5" fmla="*/ 907 h 1775"/>
              <a:gd name="T6" fmla="*/ 921 w 1790"/>
              <a:gd name="T7" fmla="*/ 1761 h 1775"/>
              <a:gd name="T8" fmla="*/ 869 w 1790"/>
              <a:gd name="T9" fmla="*/ 1761 h 1775"/>
              <a:gd name="T10" fmla="*/ 14 w 1790"/>
              <a:gd name="T11" fmla="*/ 907 h 1775"/>
              <a:gd name="T12" fmla="*/ 14 w 1790"/>
              <a:gd name="T13" fmla="*/ 855 h 1775"/>
              <a:gd name="T14" fmla="*/ 869 w 1790"/>
              <a:gd name="T15" fmla="*/ 0 h 1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90" h="1775">
                <a:moveTo>
                  <a:pt x="921" y="0"/>
                </a:moveTo>
                <a:cubicBezTo>
                  <a:pt x="1775" y="855"/>
                  <a:pt x="1775" y="855"/>
                  <a:pt x="1775" y="855"/>
                </a:cubicBezTo>
                <a:cubicBezTo>
                  <a:pt x="1790" y="869"/>
                  <a:pt x="1790" y="892"/>
                  <a:pt x="1775" y="907"/>
                </a:cubicBezTo>
                <a:cubicBezTo>
                  <a:pt x="921" y="1761"/>
                  <a:pt x="921" y="1761"/>
                  <a:pt x="921" y="1761"/>
                </a:cubicBezTo>
                <a:cubicBezTo>
                  <a:pt x="906" y="1775"/>
                  <a:pt x="883" y="1775"/>
                  <a:pt x="869" y="1761"/>
                </a:cubicBezTo>
                <a:cubicBezTo>
                  <a:pt x="14" y="907"/>
                  <a:pt x="14" y="907"/>
                  <a:pt x="14" y="907"/>
                </a:cubicBezTo>
                <a:cubicBezTo>
                  <a:pt x="0" y="892"/>
                  <a:pt x="0" y="869"/>
                  <a:pt x="14" y="855"/>
                </a:cubicBezTo>
                <a:cubicBezTo>
                  <a:pt x="869" y="0"/>
                  <a:pt x="869" y="0"/>
                  <a:pt x="869" y="0"/>
                </a:cubicBez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5" name="任意多边形 44"/>
          <p:cNvSpPr/>
          <p:nvPr>
            <p:custDataLst>
              <p:tags r:id="rId4"/>
            </p:custDataLst>
          </p:nvPr>
        </p:nvSpPr>
        <p:spPr bwMode="auto">
          <a:xfrm>
            <a:off x="4562452" y="3285720"/>
            <a:ext cx="1986414" cy="1159326"/>
          </a:xfrm>
          <a:custGeom>
            <a:avLst/>
            <a:gdLst>
              <a:gd name="T0" fmla="*/ 691 w 963"/>
              <a:gd name="T1" fmla="*/ 0 h 562"/>
              <a:gd name="T2" fmla="*/ 691 w 963"/>
              <a:gd name="T3" fmla="*/ 95 h 562"/>
              <a:gd name="T4" fmla="*/ 434 w 963"/>
              <a:gd name="T5" fmla="*/ 95 h 562"/>
              <a:gd name="T6" fmla="*/ 390 w 963"/>
              <a:gd name="T7" fmla="*/ 116 h 562"/>
              <a:gd name="T8" fmla="*/ 23 w 963"/>
              <a:gd name="T9" fmla="*/ 482 h 562"/>
              <a:gd name="T10" fmla="*/ 12 w 963"/>
              <a:gd name="T11" fmla="*/ 551 h 562"/>
              <a:gd name="T12" fmla="*/ 28 w 963"/>
              <a:gd name="T13" fmla="*/ 499 h 562"/>
              <a:gd name="T14" fmla="*/ 113 w 963"/>
              <a:gd name="T15" fmla="*/ 465 h 562"/>
              <a:gd name="T16" fmla="*/ 674 w 963"/>
              <a:gd name="T17" fmla="*/ 465 h 562"/>
              <a:gd name="T18" fmla="*/ 674 w 963"/>
              <a:gd name="T19" fmla="*/ 562 h 562"/>
              <a:gd name="T20" fmla="*/ 963 w 963"/>
              <a:gd name="T21" fmla="*/ 273 h 562"/>
              <a:gd name="T22" fmla="*/ 691 w 963"/>
              <a:gd name="T23" fmla="*/ 0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3" h="562">
                <a:moveTo>
                  <a:pt x="691" y="0"/>
                </a:moveTo>
                <a:cubicBezTo>
                  <a:pt x="691" y="95"/>
                  <a:pt x="691" y="95"/>
                  <a:pt x="691" y="95"/>
                </a:cubicBezTo>
                <a:cubicBezTo>
                  <a:pt x="434" y="95"/>
                  <a:pt x="434" y="95"/>
                  <a:pt x="434" y="95"/>
                </a:cubicBezTo>
                <a:cubicBezTo>
                  <a:pt x="434" y="95"/>
                  <a:pt x="412" y="93"/>
                  <a:pt x="390" y="116"/>
                </a:cubicBezTo>
                <a:cubicBezTo>
                  <a:pt x="368" y="138"/>
                  <a:pt x="23" y="482"/>
                  <a:pt x="23" y="482"/>
                </a:cubicBezTo>
                <a:cubicBezTo>
                  <a:pt x="23" y="482"/>
                  <a:pt x="0" y="504"/>
                  <a:pt x="12" y="551"/>
                </a:cubicBezTo>
                <a:cubicBezTo>
                  <a:pt x="12" y="551"/>
                  <a:pt x="8" y="520"/>
                  <a:pt x="28" y="499"/>
                </a:cubicBezTo>
                <a:cubicBezTo>
                  <a:pt x="49" y="479"/>
                  <a:pt x="81" y="466"/>
                  <a:pt x="113" y="465"/>
                </a:cubicBezTo>
                <a:cubicBezTo>
                  <a:pt x="146" y="465"/>
                  <a:pt x="674" y="465"/>
                  <a:pt x="674" y="465"/>
                </a:cubicBezTo>
                <a:cubicBezTo>
                  <a:pt x="674" y="562"/>
                  <a:pt x="674" y="562"/>
                  <a:pt x="674" y="562"/>
                </a:cubicBezTo>
                <a:cubicBezTo>
                  <a:pt x="963" y="273"/>
                  <a:pt x="963" y="273"/>
                  <a:pt x="963" y="273"/>
                </a:cubicBezTo>
                <a:cubicBezTo>
                  <a:pt x="691" y="0"/>
                  <a:pt x="691" y="0"/>
                  <a:pt x="691" y="0"/>
                </a:cubicBezTo>
              </a:path>
            </a:pathLst>
          </a:custGeom>
          <a:solidFill>
            <a:srgbClr val="FF373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7" name="任意多边形 46"/>
          <p:cNvSpPr/>
          <p:nvPr>
            <p:custDataLst>
              <p:tags r:id="rId5"/>
            </p:custDataLst>
          </p:nvPr>
        </p:nvSpPr>
        <p:spPr bwMode="auto">
          <a:xfrm>
            <a:off x="5648152" y="5604373"/>
            <a:ext cx="1986414" cy="1157319"/>
          </a:xfrm>
          <a:custGeom>
            <a:avLst/>
            <a:gdLst>
              <a:gd name="T0" fmla="*/ 951 w 963"/>
              <a:gd name="T1" fmla="*/ 10 h 561"/>
              <a:gd name="T2" fmla="*/ 934 w 963"/>
              <a:gd name="T3" fmla="*/ 62 h 561"/>
              <a:gd name="T4" fmla="*/ 849 w 963"/>
              <a:gd name="T5" fmla="*/ 96 h 561"/>
              <a:gd name="T6" fmla="*/ 289 w 963"/>
              <a:gd name="T7" fmla="*/ 96 h 561"/>
              <a:gd name="T8" fmla="*/ 289 w 963"/>
              <a:gd name="T9" fmla="*/ 0 h 561"/>
              <a:gd name="T10" fmla="*/ 0 w 963"/>
              <a:gd name="T11" fmla="*/ 289 h 561"/>
              <a:gd name="T12" fmla="*/ 272 w 963"/>
              <a:gd name="T13" fmla="*/ 561 h 561"/>
              <a:gd name="T14" fmla="*/ 272 w 963"/>
              <a:gd name="T15" fmla="*/ 466 h 561"/>
              <a:gd name="T16" fmla="*/ 528 w 963"/>
              <a:gd name="T17" fmla="*/ 466 h 561"/>
              <a:gd name="T18" fmla="*/ 573 w 963"/>
              <a:gd name="T19" fmla="*/ 446 h 561"/>
              <a:gd name="T20" fmla="*/ 939 w 963"/>
              <a:gd name="T21" fmla="*/ 80 h 561"/>
              <a:gd name="T22" fmla="*/ 951 w 963"/>
              <a:gd name="T23" fmla="*/ 1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63" h="561">
                <a:moveTo>
                  <a:pt x="951" y="10"/>
                </a:moveTo>
                <a:cubicBezTo>
                  <a:pt x="951" y="10"/>
                  <a:pt x="955" y="42"/>
                  <a:pt x="934" y="62"/>
                </a:cubicBezTo>
                <a:cubicBezTo>
                  <a:pt x="914" y="82"/>
                  <a:pt x="882" y="95"/>
                  <a:pt x="849" y="96"/>
                </a:cubicBezTo>
                <a:cubicBezTo>
                  <a:pt x="817" y="97"/>
                  <a:pt x="289" y="96"/>
                  <a:pt x="289" y="96"/>
                </a:cubicBezTo>
                <a:cubicBezTo>
                  <a:pt x="289" y="0"/>
                  <a:pt x="289" y="0"/>
                  <a:pt x="289" y="0"/>
                </a:cubicBezTo>
                <a:cubicBezTo>
                  <a:pt x="0" y="289"/>
                  <a:pt x="0" y="289"/>
                  <a:pt x="0" y="289"/>
                </a:cubicBezTo>
                <a:cubicBezTo>
                  <a:pt x="272" y="561"/>
                  <a:pt x="272" y="561"/>
                  <a:pt x="272" y="561"/>
                </a:cubicBezTo>
                <a:cubicBezTo>
                  <a:pt x="272" y="466"/>
                  <a:pt x="272" y="466"/>
                  <a:pt x="272" y="466"/>
                </a:cubicBezTo>
                <a:cubicBezTo>
                  <a:pt x="528" y="466"/>
                  <a:pt x="528" y="466"/>
                  <a:pt x="528" y="466"/>
                </a:cubicBezTo>
                <a:cubicBezTo>
                  <a:pt x="528" y="466"/>
                  <a:pt x="551" y="468"/>
                  <a:pt x="573" y="446"/>
                </a:cubicBezTo>
                <a:cubicBezTo>
                  <a:pt x="595" y="424"/>
                  <a:pt x="939" y="80"/>
                  <a:pt x="939" y="80"/>
                </a:cubicBezTo>
                <a:cubicBezTo>
                  <a:pt x="939" y="80"/>
                  <a:pt x="963" y="57"/>
                  <a:pt x="951" y="10"/>
                </a:cubicBezTo>
                <a:close/>
              </a:path>
            </a:pathLst>
          </a:custGeom>
          <a:solidFill>
            <a:srgbClr val="3A414B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TextBox 7"/>
          <p:cNvSpPr/>
          <p:nvPr>
            <p:custDataLst>
              <p:tags r:id="rId6"/>
            </p:custDataLst>
          </p:nvPr>
        </p:nvSpPr>
        <p:spPr bwMode="auto">
          <a:xfrm>
            <a:off x="2134589" y="3906534"/>
            <a:ext cx="1104914" cy="990251"/>
          </a:xfrm>
          <a:prstGeom prst="rect">
            <a:avLst/>
          </a:prstGeom>
          <a:solidFill>
            <a:srgbClr val="FF3737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4" name="TextBox 10"/>
          <p:cNvSpPr/>
          <p:nvPr>
            <p:custDataLst>
              <p:tags r:id="rId7"/>
            </p:custDataLst>
          </p:nvPr>
        </p:nvSpPr>
        <p:spPr bwMode="auto">
          <a:xfrm>
            <a:off x="9821100" y="5032296"/>
            <a:ext cx="1104914" cy="990251"/>
          </a:xfrm>
          <a:prstGeom prst="rect">
            <a:avLst/>
          </a:prstGeom>
          <a:solidFill>
            <a:srgbClr val="3A414B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2" name="任意多边形 11"/>
          <p:cNvSpPr/>
          <p:nvPr>
            <p:custDataLst>
              <p:tags r:id="rId8"/>
            </p:custDataLst>
          </p:nvPr>
        </p:nvSpPr>
        <p:spPr bwMode="auto">
          <a:xfrm>
            <a:off x="2474086" y="4181220"/>
            <a:ext cx="446087" cy="446088"/>
          </a:xfrm>
          <a:custGeom>
            <a:avLst/>
            <a:gdLst>
              <a:gd name="T0" fmla="*/ 689 w 791"/>
              <a:gd name="T1" fmla="*/ 131 h 792"/>
              <a:gd name="T2" fmla="*/ 0 w 791"/>
              <a:gd name="T3" fmla="*/ 412 h 792"/>
              <a:gd name="T4" fmla="*/ 8 w 791"/>
              <a:gd name="T5" fmla="*/ 477 h 792"/>
              <a:gd name="T6" fmla="*/ 57 w 791"/>
              <a:gd name="T7" fmla="*/ 601 h 792"/>
              <a:gd name="T8" fmla="*/ 639 w 791"/>
              <a:gd name="T9" fmla="*/ 606 h 792"/>
              <a:gd name="T10" fmla="*/ 581 w 791"/>
              <a:gd name="T11" fmla="*/ 622 h 792"/>
              <a:gd name="T12" fmla="*/ 69 w 791"/>
              <a:gd name="T13" fmla="*/ 594 h 792"/>
              <a:gd name="T14" fmla="*/ 388 w 791"/>
              <a:gd name="T15" fmla="*/ 545 h 792"/>
              <a:gd name="T16" fmla="*/ 64 w 791"/>
              <a:gd name="T17" fmla="*/ 483 h 792"/>
              <a:gd name="T18" fmla="*/ 144 w 791"/>
              <a:gd name="T19" fmla="*/ 271 h 792"/>
              <a:gd name="T20" fmla="*/ 186 w 791"/>
              <a:gd name="T21" fmla="*/ 341 h 792"/>
              <a:gd name="T22" fmla="*/ 184 w 791"/>
              <a:gd name="T23" fmla="*/ 384 h 792"/>
              <a:gd name="T24" fmla="*/ 288 w 791"/>
              <a:gd name="T25" fmla="*/ 338 h 792"/>
              <a:gd name="T26" fmla="*/ 218 w 791"/>
              <a:gd name="T27" fmla="*/ 519 h 792"/>
              <a:gd name="T28" fmla="*/ 351 w 791"/>
              <a:gd name="T29" fmla="*/ 396 h 792"/>
              <a:gd name="T30" fmla="*/ 316 w 791"/>
              <a:gd name="T31" fmla="*/ 352 h 792"/>
              <a:gd name="T32" fmla="*/ 513 w 791"/>
              <a:gd name="T33" fmla="*/ 120 h 792"/>
              <a:gd name="T34" fmla="*/ 584 w 791"/>
              <a:gd name="T35" fmla="*/ 259 h 792"/>
              <a:gd name="T36" fmla="*/ 610 w 791"/>
              <a:gd name="T37" fmla="*/ 485 h 792"/>
              <a:gd name="T38" fmla="*/ 542 w 791"/>
              <a:gd name="T39" fmla="*/ 632 h 792"/>
              <a:gd name="T40" fmla="*/ 398 w 791"/>
              <a:gd name="T41" fmla="*/ 616 h 792"/>
              <a:gd name="T42" fmla="*/ 487 w 791"/>
              <a:gd name="T43" fmla="*/ 496 h 792"/>
              <a:gd name="T44" fmla="*/ 582 w 791"/>
              <a:gd name="T45" fmla="*/ 582 h 792"/>
              <a:gd name="T46" fmla="*/ 392 w 791"/>
              <a:gd name="T47" fmla="*/ 424 h 792"/>
              <a:gd name="T48" fmla="*/ 402 w 791"/>
              <a:gd name="T49" fmla="*/ 461 h 792"/>
              <a:gd name="T50" fmla="*/ 480 w 791"/>
              <a:gd name="T51" fmla="*/ 414 h 792"/>
              <a:gd name="T52" fmla="*/ 575 w 791"/>
              <a:gd name="T53" fmla="*/ 505 h 792"/>
              <a:gd name="T54" fmla="*/ 433 w 791"/>
              <a:gd name="T55" fmla="*/ 519 h 792"/>
              <a:gd name="T56" fmla="*/ 534 w 791"/>
              <a:gd name="T57" fmla="*/ 465 h 792"/>
              <a:gd name="T58" fmla="*/ 402 w 791"/>
              <a:gd name="T59" fmla="*/ 540 h 792"/>
              <a:gd name="T60" fmla="*/ 539 w 791"/>
              <a:gd name="T61" fmla="*/ 119 h 792"/>
              <a:gd name="T62" fmla="*/ 500 w 791"/>
              <a:gd name="T63" fmla="*/ 146 h 792"/>
              <a:gd name="T64" fmla="*/ 504 w 791"/>
              <a:gd name="T65" fmla="*/ 174 h 792"/>
              <a:gd name="T66" fmla="*/ 468 w 791"/>
              <a:gd name="T67" fmla="*/ 162 h 792"/>
              <a:gd name="T68" fmla="*/ 478 w 791"/>
              <a:gd name="T69" fmla="*/ 225 h 792"/>
              <a:gd name="T70" fmla="*/ 527 w 791"/>
              <a:gd name="T71" fmla="*/ 144 h 792"/>
              <a:gd name="T72" fmla="*/ 430 w 791"/>
              <a:gd name="T73" fmla="*/ 194 h 792"/>
              <a:gd name="T74" fmla="*/ 429 w 791"/>
              <a:gd name="T75" fmla="*/ 255 h 792"/>
              <a:gd name="T76" fmla="*/ 402 w 791"/>
              <a:gd name="T77" fmla="*/ 368 h 792"/>
              <a:gd name="T78" fmla="*/ 502 w 791"/>
              <a:gd name="T79" fmla="*/ 662 h 792"/>
              <a:gd name="T80" fmla="*/ 521 w 791"/>
              <a:gd name="T81" fmla="*/ 670 h 792"/>
              <a:gd name="T82" fmla="*/ 479 w 791"/>
              <a:gd name="T83" fmla="*/ 615 h 792"/>
              <a:gd name="T84" fmla="*/ 553 w 791"/>
              <a:gd name="T85" fmla="*/ 130 h 792"/>
              <a:gd name="T86" fmla="*/ 434 w 791"/>
              <a:gd name="T87" fmla="*/ 16 h 792"/>
              <a:gd name="T88" fmla="*/ 511 w 791"/>
              <a:gd name="T89" fmla="*/ 32 h 792"/>
              <a:gd name="T90" fmla="*/ 519 w 791"/>
              <a:gd name="T91" fmla="*/ 71 h 792"/>
              <a:gd name="T92" fmla="*/ 446 w 791"/>
              <a:gd name="T93" fmla="*/ 161 h 792"/>
              <a:gd name="T94" fmla="*/ 398 w 791"/>
              <a:gd name="T95" fmla="*/ 260 h 792"/>
              <a:gd name="T96" fmla="*/ 314 w 791"/>
              <a:gd name="T97" fmla="*/ 338 h 792"/>
              <a:gd name="T98" fmla="*/ 269 w 791"/>
              <a:gd name="T99" fmla="*/ 307 h 792"/>
              <a:gd name="T100" fmla="*/ 144 w 791"/>
              <a:gd name="T101" fmla="*/ 242 h 792"/>
              <a:gd name="T102" fmla="*/ 46 w 791"/>
              <a:gd name="T103" fmla="*/ 402 h 792"/>
              <a:gd name="T104" fmla="*/ 65 w 791"/>
              <a:gd name="T105" fmla="*/ 403 h 792"/>
              <a:gd name="T106" fmla="*/ 39 w 791"/>
              <a:gd name="T107" fmla="*/ 527 h 792"/>
              <a:gd name="T108" fmla="*/ 24 w 791"/>
              <a:gd name="T109" fmla="*/ 484 h 792"/>
              <a:gd name="T110" fmla="*/ 14 w 791"/>
              <a:gd name="T111" fmla="*/ 413 h 792"/>
              <a:gd name="T112" fmla="*/ 458 w 791"/>
              <a:gd name="T113" fmla="*/ 772 h 792"/>
              <a:gd name="T114" fmla="*/ 585 w 791"/>
              <a:gd name="T115" fmla="*/ 674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1" h="792">
                <a:moveTo>
                  <a:pt x="691" y="658"/>
                </a:moveTo>
                <a:cubicBezTo>
                  <a:pt x="724" y="621"/>
                  <a:pt x="751" y="577"/>
                  <a:pt x="768" y="529"/>
                </a:cubicBezTo>
                <a:cubicBezTo>
                  <a:pt x="768" y="528"/>
                  <a:pt x="769" y="528"/>
                  <a:pt x="769" y="527"/>
                </a:cubicBezTo>
                <a:cubicBezTo>
                  <a:pt x="783" y="486"/>
                  <a:pt x="791" y="442"/>
                  <a:pt x="791" y="396"/>
                </a:cubicBezTo>
                <a:cubicBezTo>
                  <a:pt x="791" y="350"/>
                  <a:pt x="783" y="306"/>
                  <a:pt x="769" y="265"/>
                </a:cubicBezTo>
                <a:cubicBezTo>
                  <a:pt x="769" y="264"/>
                  <a:pt x="768" y="264"/>
                  <a:pt x="768" y="263"/>
                </a:cubicBezTo>
                <a:cubicBezTo>
                  <a:pt x="751" y="215"/>
                  <a:pt x="724" y="171"/>
                  <a:pt x="691" y="133"/>
                </a:cubicBezTo>
                <a:cubicBezTo>
                  <a:pt x="691" y="133"/>
                  <a:pt x="690" y="132"/>
                  <a:pt x="689" y="131"/>
                </a:cubicBezTo>
                <a:cubicBezTo>
                  <a:pt x="651" y="89"/>
                  <a:pt x="604" y="55"/>
                  <a:pt x="551" y="32"/>
                </a:cubicBezTo>
                <a:cubicBezTo>
                  <a:pt x="551" y="32"/>
                  <a:pt x="550" y="32"/>
                  <a:pt x="550" y="32"/>
                </a:cubicBezTo>
                <a:cubicBezTo>
                  <a:pt x="504" y="12"/>
                  <a:pt x="456" y="2"/>
                  <a:pt x="406" y="0"/>
                </a:cubicBezTo>
                <a:cubicBezTo>
                  <a:pt x="406" y="0"/>
                  <a:pt x="406" y="0"/>
                  <a:pt x="406" y="0"/>
                </a:cubicBezTo>
                <a:cubicBezTo>
                  <a:pt x="402" y="0"/>
                  <a:pt x="399" y="0"/>
                  <a:pt x="395" y="0"/>
                </a:cubicBezTo>
                <a:cubicBezTo>
                  <a:pt x="177" y="0"/>
                  <a:pt x="0" y="178"/>
                  <a:pt x="0" y="396"/>
                </a:cubicBezTo>
                <a:cubicBezTo>
                  <a:pt x="0" y="400"/>
                  <a:pt x="0" y="404"/>
                  <a:pt x="0" y="408"/>
                </a:cubicBezTo>
                <a:cubicBezTo>
                  <a:pt x="0" y="409"/>
                  <a:pt x="0" y="411"/>
                  <a:pt x="0" y="412"/>
                </a:cubicBezTo>
                <a:cubicBezTo>
                  <a:pt x="0" y="415"/>
                  <a:pt x="0" y="418"/>
                  <a:pt x="0" y="421"/>
                </a:cubicBezTo>
                <a:cubicBezTo>
                  <a:pt x="1" y="422"/>
                  <a:pt x="1" y="423"/>
                  <a:pt x="1" y="424"/>
                </a:cubicBezTo>
                <a:cubicBezTo>
                  <a:pt x="1" y="433"/>
                  <a:pt x="2" y="441"/>
                  <a:pt x="3" y="449"/>
                </a:cubicBezTo>
                <a:cubicBezTo>
                  <a:pt x="3" y="450"/>
                  <a:pt x="3" y="451"/>
                  <a:pt x="4" y="451"/>
                </a:cubicBezTo>
                <a:cubicBezTo>
                  <a:pt x="4" y="455"/>
                  <a:pt x="5" y="459"/>
                  <a:pt x="5" y="462"/>
                </a:cubicBezTo>
                <a:cubicBezTo>
                  <a:pt x="5" y="463"/>
                  <a:pt x="5" y="463"/>
                  <a:pt x="6" y="464"/>
                </a:cubicBezTo>
                <a:cubicBezTo>
                  <a:pt x="6" y="468"/>
                  <a:pt x="7" y="472"/>
                  <a:pt x="8" y="476"/>
                </a:cubicBezTo>
                <a:cubicBezTo>
                  <a:pt x="8" y="477"/>
                  <a:pt x="8" y="477"/>
                  <a:pt x="8" y="477"/>
                </a:cubicBezTo>
                <a:cubicBezTo>
                  <a:pt x="9" y="481"/>
                  <a:pt x="10" y="485"/>
                  <a:pt x="10" y="488"/>
                </a:cubicBezTo>
                <a:cubicBezTo>
                  <a:pt x="11" y="489"/>
                  <a:pt x="11" y="491"/>
                  <a:pt x="11" y="492"/>
                </a:cubicBezTo>
                <a:cubicBezTo>
                  <a:pt x="12" y="494"/>
                  <a:pt x="13" y="497"/>
                  <a:pt x="14" y="500"/>
                </a:cubicBezTo>
                <a:cubicBezTo>
                  <a:pt x="14" y="501"/>
                  <a:pt x="14" y="503"/>
                  <a:pt x="15" y="504"/>
                </a:cubicBezTo>
                <a:cubicBezTo>
                  <a:pt x="16" y="507"/>
                  <a:pt x="17" y="511"/>
                  <a:pt x="18" y="514"/>
                </a:cubicBezTo>
                <a:cubicBezTo>
                  <a:pt x="18" y="516"/>
                  <a:pt x="19" y="518"/>
                  <a:pt x="20" y="521"/>
                </a:cubicBezTo>
                <a:cubicBezTo>
                  <a:pt x="20" y="522"/>
                  <a:pt x="21" y="523"/>
                  <a:pt x="21" y="524"/>
                </a:cubicBezTo>
                <a:cubicBezTo>
                  <a:pt x="30" y="551"/>
                  <a:pt x="42" y="577"/>
                  <a:pt x="57" y="601"/>
                </a:cubicBezTo>
                <a:cubicBezTo>
                  <a:pt x="57" y="602"/>
                  <a:pt x="58" y="602"/>
                  <a:pt x="58" y="602"/>
                </a:cubicBezTo>
                <a:cubicBezTo>
                  <a:pt x="70" y="622"/>
                  <a:pt x="84" y="641"/>
                  <a:pt x="100" y="659"/>
                </a:cubicBezTo>
                <a:cubicBezTo>
                  <a:pt x="100" y="659"/>
                  <a:pt x="101" y="660"/>
                  <a:pt x="102" y="661"/>
                </a:cubicBezTo>
                <a:cubicBezTo>
                  <a:pt x="174" y="741"/>
                  <a:pt x="279" y="792"/>
                  <a:pt x="395" y="792"/>
                </a:cubicBezTo>
                <a:cubicBezTo>
                  <a:pt x="512" y="792"/>
                  <a:pt x="617" y="741"/>
                  <a:pt x="689" y="661"/>
                </a:cubicBezTo>
                <a:cubicBezTo>
                  <a:pt x="690" y="660"/>
                  <a:pt x="691" y="659"/>
                  <a:pt x="691" y="658"/>
                </a:cubicBezTo>
                <a:moveTo>
                  <a:pt x="652" y="610"/>
                </a:moveTo>
                <a:cubicBezTo>
                  <a:pt x="649" y="606"/>
                  <a:pt x="644" y="604"/>
                  <a:pt x="639" y="606"/>
                </a:cubicBezTo>
                <a:cubicBezTo>
                  <a:pt x="635" y="609"/>
                  <a:pt x="634" y="613"/>
                  <a:pt x="632" y="618"/>
                </a:cubicBezTo>
                <a:cubicBezTo>
                  <a:pt x="632" y="620"/>
                  <a:pt x="631" y="623"/>
                  <a:pt x="630" y="626"/>
                </a:cubicBezTo>
                <a:cubicBezTo>
                  <a:pt x="628" y="629"/>
                  <a:pt x="626" y="633"/>
                  <a:pt x="624" y="637"/>
                </a:cubicBezTo>
                <a:cubicBezTo>
                  <a:pt x="622" y="642"/>
                  <a:pt x="620" y="645"/>
                  <a:pt x="620" y="647"/>
                </a:cubicBezTo>
                <a:cubicBezTo>
                  <a:pt x="620" y="648"/>
                  <a:pt x="620" y="648"/>
                  <a:pt x="620" y="648"/>
                </a:cubicBezTo>
                <a:cubicBezTo>
                  <a:pt x="551" y="648"/>
                  <a:pt x="551" y="648"/>
                  <a:pt x="551" y="648"/>
                </a:cubicBezTo>
                <a:cubicBezTo>
                  <a:pt x="551" y="646"/>
                  <a:pt x="552" y="645"/>
                  <a:pt x="553" y="643"/>
                </a:cubicBezTo>
                <a:cubicBezTo>
                  <a:pt x="563" y="639"/>
                  <a:pt x="573" y="632"/>
                  <a:pt x="581" y="622"/>
                </a:cubicBezTo>
                <a:cubicBezTo>
                  <a:pt x="593" y="609"/>
                  <a:pt x="598" y="593"/>
                  <a:pt x="596" y="579"/>
                </a:cubicBezTo>
                <a:cubicBezTo>
                  <a:pt x="594" y="569"/>
                  <a:pt x="590" y="550"/>
                  <a:pt x="585" y="533"/>
                </a:cubicBezTo>
                <a:cubicBezTo>
                  <a:pt x="752" y="533"/>
                  <a:pt x="752" y="533"/>
                  <a:pt x="752" y="533"/>
                </a:cubicBezTo>
                <a:cubicBezTo>
                  <a:pt x="735" y="575"/>
                  <a:pt x="711" y="614"/>
                  <a:pt x="682" y="648"/>
                </a:cubicBezTo>
                <a:cubicBezTo>
                  <a:pt x="640" y="648"/>
                  <a:pt x="640" y="648"/>
                  <a:pt x="640" y="648"/>
                </a:cubicBezTo>
                <a:cubicBezTo>
                  <a:pt x="644" y="644"/>
                  <a:pt x="648" y="639"/>
                  <a:pt x="649" y="637"/>
                </a:cubicBezTo>
                <a:cubicBezTo>
                  <a:pt x="653" y="632"/>
                  <a:pt x="655" y="617"/>
                  <a:pt x="652" y="610"/>
                </a:cubicBezTo>
                <a:moveTo>
                  <a:pt x="69" y="594"/>
                </a:moveTo>
                <a:cubicBezTo>
                  <a:pt x="61" y="570"/>
                  <a:pt x="54" y="550"/>
                  <a:pt x="49" y="533"/>
                </a:cubicBezTo>
                <a:cubicBezTo>
                  <a:pt x="206" y="533"/>
                  <a:pt x="206" y="533"/>
                  <a:pt x="206" y="533"/>
                </a:cubicBezTo>
                <a:cubicBezTo>
                  <a:pt x="214" y="574"/>
                  <a:pt x="225" y="613"/>
                  <a:pt x="240" y="648"/>
                </a:cubicBezTo>
                <a:cubicBezTo>
                  <a:pt x="109" y="648"/>
                  <a:pt x="109" y="648"/>
                  <a:pt x="109" y="648"/>
                </a:cubicBezTo>
                <a:cubicBezTo>
                  <a:pt x="94" y="631"/>
                  <a:pt x="81" y="613"/>
                  <a:pt x="69" y="594"/>
                </a:cubicBezTo>
                <a:moveTo>
                  <a:pt x="220" y="533"/>
                </a:moveTo>
                <a:cubicBezTo>
                  <a:pt x="388" y="533"/>
                  <a:pt x="388" y="533"/>
                  <a:pt x="388" y="533"/>
                </a:cubicBezTo>
                <a:cubicBezTo>
                  <a:pt x="388" y="545"/>
                  <a:pt x="388" y="545"/>
                  <a:pt x="388" y="545"/>
                </a:cubicBezTo>
                <a:cubicBezTo>
                  <a:pt x="378" y="549"/>
                  <a:pt x="369" y="555"/>
                  <a:pt x="371" y="567"/>
                </a:cubicBezTo>
                <a:cubicBezTo>
                  <a:pt x="377" y="608"/>
                  <a:pt x="384" y="621"/>
                  <a:pt x="388" y="626"/>
                </a:cubicBezTo>
                <a:cubicBezTo>
                  <a:pt x="388" y="648"/>
                  <a:pt x="388" y="648"/>
                  <a:pt x="388" y="648"/>
                </a:cubicBezTo>
                <a:cubicBezTo>
                  <a:pt x="255" y="648"/>
                  <a:pt x="255" y="648"/>
                  <a:pt x="255" y="648"/>
                </a:cubicBezTo>
                <a:cubicBezTo>
                  <a:pt x="240" y="614"/>
                  <a:pt x="228" y="575"/>
                  <a:pt x="220" y="533"/>
                </a:cubicBezTo>
                <a:moveTo>
                  <a:pt x="61" y="426"/>
                </a:moveTo>
                <a:cubicBezTo>
                  <a:pt x="64" y="439"/>
                  <a:pt x="68" y="461"/>
                  <a:pt x="66" y="475"/>
                </a:cubicBezTo>
                <a:cubicBezTo>
                  <a:pt x="65" y="481"/>
                  <a:pt x="64" y="483"/>
                  <a:pt x="64" y="483"/>
                </a:cubicBezTo>
                <a:cubicBezTo>
                  <a:pt x="58" y="478"/>
                  <a:pt x="58" y="445"/>
                  <a:pt x="61" y="426"/>
                </a:cubicBezTo>
                <a:moveTo>
                  <a:pt x="51" y="389"/>
                </a:moveTo>
                <a:cubicBezTo>
                  <a:pt x="54" y="382"/>
                  <a:pt x="58" y="374"/>
                  <a:pt x="61" y="366"/>
                </a:cubicBezTo>
                <a:cubicBezTo>
                  <a:pt x="89" y="303"/>
                  <a:pt x="106" y="280"/>
                  <a:pt x="107" y="279"/>
                </a:cubicBezTo>
                <a:cubicBezTo>
                  <a:pt x="107" y="278"/>
                  <a:pt x="108" y="277"/>
                  <a:pt x="108" y="276"/>
                </a:cubicBezTo>
                <a:cubicBezTo>
                  <a:pt x="108" y="275"/>
                  <a:pt x="109" y="260"/>
                  <a:pt x="110" y="246"/>
                </a:cubicBezTo>
                <a:cubicBezTo>
                  <a:pt x="119" y="249"/>
                  <a:pt x="128" y="251"/>
                  <a:pt x="134" y="251"/>
                </a:cubicBezTo>
                <a:cubicBezTo>
                  <a:pt x="140" y="264"/>
                  <a:pt x="142" y="269"/>
                  <a:pt x="144" y="271"/>
                </a:cubicBezTo>
                <a:cubicBezTo>
                  <a:pt x="144" y="273"/>
                  <a:pt x="145" y="277"/>
                  <a:pt x="145" y="281"/>
                </a:cubicBezTo>
                <a:cubicBezTo>
                  <a:pt x="152" y="337"/>
                  <a:pt x="157" y="354"/>
                  <a:pt x="168" y="354"/>
                </a:cubicBezTo>
                <a:cubicBezTo>
                  <a:pt x="170" y="354"/>
                  <a:pt x="172" y="353"/>
                  <a:pt x="173" y="352"/>
                </a:cubicBezTo>
                <a:cubicBezTo>
                  <a:pt x="169" y="362"/>
                  <a:pt x="168" y="376"/>
                  <a:pt x="170" y="385"/>
                </a:cubicBezTo>
                <a:cubicBezTo>
                  <a:pt x="170" y="386"/>
                  <a:pt x="171" y="388"/>
                  <a:pt x="171" y="389"/>
                </a:cubicBezTo>
                <a:lnTo>
                  <a:pt x="51" y="389"/>
                </a:lnTo>
                <a:close/>
                <a:moveTo>
                  <a:pt x="195" y="348"/>
                </a:moveTo>
                <a:cubicBezTo>
                  <a:pt x="193" y="344"/>
                  <a:pt x="190" y="341"/>
                  <a:pt x="186" y="341"/>
                </a:cubicBezTo>
                <a:cubicBezTo>
                  <a:pt x="185" y="341"/>
                  <a:pt x="184" y="341"/>
                  <a:pt x="183" y="341"/>
                </a:cubicBezTo>
                <a:cubicBezTo>
                  <a:pt x="187" y="335"/>
                  <a:pt x="189" y="328"/>
                  <a:pt x="191" y="321"/>
                </a:cubicBezTo>
                <a:cubicBezTo>
                  <a:pt x="192" y="315"/>
                  <a:pt x="194" y="310"/>
                  <a:pt x="196" y="305"/>
                </a:cubicBezTo>
                <a:cubicBezTo>
                  <a:pt x="196" y="304"/>
                  <a:pt x="198" y="302"/>
                  <a:pt x="200" y="299"/>
                </a:cubicBezTo>
                <a:cubicBezTo>
                  <a:pt x="198" y="315"/>
                  <a:pt x="196" y="331"/>
                  <a:pt x="195" y="348"/>
                </a:cubicBezTo>
                <a:moveTo>
                  <a:pt x="183" y="374"/>
                </a:moveTo>
                <a:cubicBezTo>
                  <a:pt x="183" y="369"/>
                  <a:pt x="184" y="363"/>
                  <a:pt x="185" y="360"/>
                </a:cubicBezTo>
                <a:cubicBezTo>
                  <a:pt x="187" y="368"/>
                  <a:pt x="187" y="380"/>
                  <a:pt x="184" y="384"/>
                </a:cubicBezTo>
                <a:cubicBezTo>
                  <a:pt x="184" y="383"/>
                  <a:pt x="183" y="380"/>
                  <a:pt x="183" y="374"/>
                </a:cubicBezTo>
                <a:moveTo>
                  <a:pt x="216" y="287"/>
                </a:moveTo>
                <a:cubicBezTo>
                  <a:pt x="228" y="279"/>
                  <a:pt x="242" y="272"/>
                  <a:pt x="250" y="272"/>
                </a:cubicBezTo>
                <a:cubicBezTo>
                  <a:pt x="251" y="272"/>
                  <a:pt x="252" y="272"/>
                  <a:pt x="252" y="272"/>
                </a:cubicBezTo>
                <a:cubicBezTo>
                  <a:pt x="257" y="273"/>
                  <a:pt x="257" y="293"/>
                  <a:pt x="254" y="311"/>
                </a:cubicBezTo>
                <a:cubicBezTo>
                  <a:pt x="253" y="313"/>
                  <a:pt x="254" y="316"/>
                  <a:pt x="255" y="317"/>
                </a:cubicBezTo>
                <a:cubicBezTo>
                  <a:pt x="256" y="319"/>
                  <a:pt x="258" y="320"/>
                  <a:pt x="260" y="320"/>
                </a:cubicBezTo>
                <a:cubicBezTo>
                  <a:pt x="261" y="320"/>
                  <a:pt x="283" y="321"/>
                  <a:pt x="288" y="338"/>
                </a:cubicBezTo>
                <a:cubicBezTo>
                  <a:pt x="290" y="344"/>
                  <a:pt x="289" y="345"/>
                  <a:pt x="283" y="350"/>
                </a:cubicBezTo>
                <a:cubicBezTo>
                  <a:pt x="276" y="356"/>
                  <a:pt x="265" y="365"/>
                  <a:pt x="263" y="389"/>
                </a:cubicBezTo>
                <a:cubicBezTo>
                  <a:pt x="208" y="389"/>
                  <a:pt x="208" y="389"/>
                  <a:pt x="208" y="389"/>
                </a:cubicBezTo>
                <a:cubicBezTo>
                  <a:pt x="208" y="354"/>
                  <a:pt x="211" y="320"/>
                  <a:pt x="216" y="287"/>
                </a:cubicBezTo>
                <a:moveTo>
                  <a:pt x="264" y="403"/>
                </a:moveTo>
                <a:cubicBezTo>
                  <a:pt x="274" y="439"/>
                  <a:pt x="335" y="462"/>
                  <a:pt x="388" y="476"/>
                </a:cubicBezTo>
                <a:cubicBezTo>
                  <a:pt x="388" y="519"/>
                  <a:pt x="388" y="519"/>
                  <a:pt x="388" y="519"/>
                </a:cubicBezTo>
                <a:cubicBezTo>
                  <a:pt x="218" y="519"/>
                  <a:pt x="218" y="519"/>
                  <a:pt x="218" y="519"/>
                </a:cubicBezTo>
                <a:cubicBezTo>
                  <a:pt x="212" y="482"/>
                  <a:pt x="208" y="443"/>
                  <a:pt x="208" y="403"/>
                </a:cubicBezTo>
                <a:lnTo>
                  <a:pt x="264" y="403"/>
                </a:lnTo>
                <a:close/>
                <a:moveTo>
                  <a:pt x="358" y="299"/>
                </a:moveTo>
                <a:cubicBezTo>
                  <a:pt x="357" y="285"/>
                  <a:pt x="357" y="285"/>
                  <a:pt x="367" y="284"/>
                </a:cubicBezTo>
                <a:cubicBezTo>
                  <a:pt x="373" y="283"/>
                  <a:pt x="381" y="282"/>
                  <a:pt x="388" y="279"/>
                </a:cubicBezTo>
                <a:cubicBezTo>
                  <a:pt x="388" y="370"/>
                  <a:pt x="388" y="370"/>
                  <a:pt x="388" y="370"/>
                </a:cubicBezTo>
                <a:cubicBezTo>
                  <a:pt x="372" y="374"/>
                  <a:pt x="354" y="388"/>
                  <a:pt x="354" y="388"/>
                </a:cubicBezTo>
                <a:cubicBezTo>
                  <a:pt x="351" y="390"/>
                  <a:pt x="350" y="393"/>
                  <a:pt x="351" y="396"/>
                </a:cubicBezTo>
                <a:cubicBezTo>
                  <a:pt x="355" y="406"/>
                  <a:pt x="368" y="439"/>
                  <a:pt x="386" y="440"/>
                </a:cubicBezTo>
                <a:cubicBezTo>
                  <a:pt x="386" y="440"/>
                  <a:pt x="386" y="440"/>
                  <a:pt x="387" y="440"/>
                </a:cubicBezTo>
                <a:cubicBezTo>
                  <a:pt x="387" y="440"/>
                  <a:pt x="387" y="440"/>
                  <a:pt x="387" y="440"/>
                </a:cubicBezTo>
                <a:cubicBezTo>
                  <a:pt x="387" y="440"/>
                  <a:pt x="388" y="440"/>
                  <a:pt x="388" y="440"/>
                </a:cubicBezTo>
                <a:cubicBezTo>
                  <a:pt x="388" y="450"/>
                  <a:pt x="388" y="450"/>
                  <a:pt x="388" y="450"/>
                </a:cubicBezTo>
                <a:cubicBezTo>
                  <a:pt x="387" y="449"/>
                  <a:pt x="385" y="448"/>
                  <a:pt x="383" y="446"/>
                </a:cubicBezTo>
                <a:cubicBezTo>
                  <a:pt x="363" y="432"/>
                  <a:pt x="328" y="407"/>
                  <a:pt x="322" y="391"/>
                </a:cubicBezTo>
                <a:cubicBezTo>
                  <a:pt x="315" y="371"/>
                  <a:pt x="315" y="357"/>
                  <a:pt x="316" y="352"/>
                </a:cubicBezTo>
                <a:cubicBezTo>
                  <a:pt x="317" y="353"/>
                  <a:pt x="319" y="355"/>
                  <a:pt x="323" y="359"/>
                </a:cubicBezTo>
                <a:cubicBezTo>
                  <a:pt x="329" y="366"/>
                  <a:pt x="334" y="369"/>
                  <a:pt x="340" y="369"/>
                </a:cubicBezTo>
                <a:cubicBezTo>
                  <a:pt x="358" y="369"/>
                  <a:pt x="358" y="339"/>
                  <a:pt x="358" y="315"/>
                </a:cubicBezTo>
                <a:cubicBezTo>
                  <a:pt x="359" y="309"/>
                  <a:pt x="358" y="304"/>
                  <a:pt x="358" y="299"/>
                </a:cubicBezTo>
                <a:moveTo>
                  <a:pt x="504" y="86"/>
                </a:moveTo>
                <a:cubicBezTo>
                  <a:pt x="513" y="99"/>
                  <a:pt x="522" y="114"/>
                  <a:pt x="529" y="130"/>
                </a:cubicBezTo>
                <a:cubicBezTo>
                  <a:pt x="517" y="130"/>
                  <a:pt x="517" y="130"/>
                  <a:pt x="517" y="130"/>
                </a:cubicBezTo>
                <a:cubicBezTo>
                  <a:pt x="515" y="126"/>
                  <a:pt x="514" y="122"/>
                  <a:pt x="513" y="120"/>
                </a:cubicBezTo>
                <a:cubicBezTo>
                  <a:pt x="506" y="105"/>
                  <a:pt x="502" y="102"/>
                  <a:pt x="498" y="102"/>
                </a:cubicBezTo>
                <a:cubicBezTo>
                  <a:pt x="494" y="102"/>
                  <a:pt x="491" y="105"/>
                  <a:pt x="491" y="109"/>
                </a:cubicBezTo>
                <a:cubicBezTo>
                  <a:pt x="491" y="110"/>
                  <a:pt x="491" y="112"/>
                  <a:pt x="492" y="113"/>
                </a:cubicBezTo>
                <a:cubicBezTo>
                  <a:pt x="489" y="110"/>
                  <a:pt x="486" y="107"/>
                  <a:pt x="482" y="104"/>
                </a:cubicBezTo>
                <a:cubicBezTo>
                  <a:pt x="476" y="100"/>
                  <a:pt x="475" y="97"/>
                  <a:pt x="475" y="96"/>
                </a:cubicBezTo>
                <a:cubicBezTo>
                  <a:pt x="476" y="93"/>
                  <a:pt x="484" y="88"/>
                  <a:pt x="504" y="86"/>
                </a:cubicBezTo>
                <a:moveTo>
                  <a:pt x="752" y="259"/>
                </a:moveTo>
                <a:cubicBezTo>
                  <a:pt x="584" y="259"/>
                  <a:pt x="584" y="259"/>
                  <a:pt x="584" y="259"/>
                </a:cubicBezTo>
                <a:cubicBezTo>
                  <a:pt x="577" y="218"/>
                  <a:pt x="565" y="178"/>
                  <a:pt x="551" y="144"/>
                </a:cubicBezTo>
                <a:cubicBezTo>
                  <a:pt x="682" y="144"/>
                  <a:pt x="682" y="144"/>
                  <a:pt x="682" y="144"/>
                </a:cubicBezTo>
                <a:cubicBezTo>
                  <a:pt x="711" y="178"/>
                  <a:pt x="735" y="217"/>
                  <a:pt x="752" y="259"/>
                </a:cubicBezTo>
                <a:moveTo>
                  <a:pt x="757" y="519"/>
                </a:moveTo>
                <a:cubicBezTo>
                  <a:pt x="587" y="519"/>
                  <a:pt x="587" y="519"/>
                  <a:pt x="587" y="519"/>
                </a:cubicBezTo>
                <a:cubicBezTo>
                  <a:pt x="588" y="509"/>
                  <a:pt x="590" y="500"/>
                  <a:pt x="591" y="491"/>
                </a:cubicBezTo>
                <a:cubicBezTo>
                  <a:pt x="594" y="492"/>
                  <a:pt x="596" y="493"/>
                  <a:pt x="599" y="493"/>
                </a:cubicBezTo>
                <a:cubicBezTo>
                  <a:pt x="604" y="493"/>
                  <a:pt x="608" y="490"/>
                  <a:pt x="610" y="485"/>
                </a:cubicBezTo>
                <a:cubicBezTo>
                  <a:pt x="613" y="475"/>
                  <a:pt x="604" y="469"/>
                  <a:pt x="599" y="467"/>
                </a:cubicBezTo>
                <a:cubicBezTo>
                  <a:pt x="597" y="465"/>
                  <a:pt x="595" y="464"/>
                  <a:pt x="594" y="463"/>
                </a:cubicBezTo>
                <a:cubicBezTo>
                  <a:pt x="595" y="443"/>
                  <a:pt x="596" y="423"/>
                  <a:pt x="597" y="403"/>
                </a:cubicBezTo>
                <a:cubicBezTo>
                  <a:pt x="777" y="403"/>
                  <a:pt x="777" y="403"/>
                  <a:pt x="777" y="403"/>
                </a:cubicBezTo>
                <a:cubicBezTo>
                  <a:pt x="776" y="443"/>
                  <a:pt x="769" y="482"/>
                  <a:pt x="757" y="519"/>
                </a:cubicBezTo>
                <a:moveTo>
                  <a:pt x="552" y="628"/>
                </a:moveTo>
                <a:cubicBezTo>
                  <a:pt x="552" y="628"/>
                  <a:pt x="552" y="628"/>
                  <a:pt x="551" y="628"/>
                </a:cubicBezTo>
                <a:cubicBezTo>
                  <a:pt x="548" y="626"/>
                  <a:pt x="544" y="628"/>
                  <a:pt x="542" y="632"/>
                </a:cubicBezTo>
                <a:cubicBezTo>
                  <a:pt x="542" y="632"/>
                  <a:pt x="542" y="632"/>
                  <a:pt x="542" y="632"/>
                </a:cubicBezTo>
                <a:cubicBezTo>
                  <a:pt x="538" y="633"/>
                  <a:pt x="534" y="634"/>
                  <a:pt x="530" y="633"/>
                </a:cubicBezTo>
                <a:cubicBezTo>
                  <a:pt x="514" y="633"/>
                  <a:pt x="506" y="623"/>
                  <a:pt x="499" y="615"/>
                </a:cubicBezTo>
                <a:cubicBezTo>
                  <a:pt x="493" y="608"/>
                  <a:pt x="487" y="601"/>
                  <a:pt x="479" y="601"/>
                </a:cubicBezTo>
                <a:cubicBezTo>
                  <a:pt x="477" y="601"/>
                  <a:pt x="476" y="601"/>
                  <a:pt x="475" y="601"/>
                </a:cubicBezTo>
                <a:cubicBezTo>
                  <a:pt x="471" y="602"/>
                  <a:pt x="466" y="604"/>
                  <a:pt x="460" y="606"/>
                </a:cubicBezTo>
                <a:cubicBezTo>
                  <a:pt x="446" y="610"/>
                  <a:pt x="427" y="617"/>
                  <a:pt x="409" y="617"/>
                </a:cubicBezTo>
                <a:cubicBezTo>
                  <a:pt x="405" y="617"/>
                  <a:pt x="401" y="616"/>
                  <a:pt x="398" y="616"/>
                </a:cubicBezTo>
                <a:cubicBezTo>
                  <a:pt x="395" y="612"/>
                  <a:pt x="390" y="596"/>
                  <a:pt x="384" y="565"/>
                </a:cubicBezTo>
                <a:cubicBezTo>
                  <a:pt x="384" y="562"/>
                  <a:pt x="387" y="560"/>
                  <a:pt x="393" y="558"/>
                </a:cubicBezTo>
                <a:cubicBezTo>
                  <a:pt x="394" y="558"/>
                  <a:pt x="394" y="558"/>
                  <a:pt x="395" y="558"/>
                </a:cubicBezTo>
                <a:cubicBezTo>
                  <a:pt x="398" y="558"/>
                  <a:pt x="400" y="557"/>
                  <a:pt x="401" y="555"/>
                </a:cubicBezTo>
                <a:cubicBezTo>
                  <a:pt x="402" y="555"/>
                  <a:pt x="403" y="555"/>
                  <a:pt x="403" y="554"/>
                </a:cubicBezTo>
                <a:cubicBezTo>
                  <a:pt x="415" y="550"/>
                  <a:pt x="429" y="546"/>
                  <a:pt x="438" y="535"/>
                </a:cubicBezTo>
                <a:cubicBezTo>
                  <a:pt x="452" y="518"/>
                  <a:pt x="466" y="500"/>
                  <a:pt x="483" y="496"/>
                </a:cubicBezTo>
                <a:cubicBezTo>
                  <a:pt x="484" y="496"/>
                  <a:pt x="486" y="496"/>
                  <a:pt x="487" y="496"/>
                </a:cubicBezTo>
                <a:cubicBezTo>
                  <a:pt x="496" y="496"/>
                  <a:pt x="500" y="505"/>
                  <a:pt x="500" y="506"/>
                </a:cubicBezTo>
                <a:cubicBezTo>
                  <a:pt x="500" y="507"/>
                  <a:pt x="501" y="508"/>
                  <a:pt x="502" y="509"/>
                </a:cubicBezTo>
                <a:cubicBezTo>
                  <a:pt x="504" y="511"/>
                  <a:pt x="524" y="530"/>
                  <a:pt x="534" y="535"/>
                </a:cubicBezTo>
                <a:cubicBezTo>
                  <a:pt x="535" y="536"/>
                  <a:pt x="537" y="536"/>
                  <a:pt x="538" y="536"/>
                </a:cubicBezTo>
                <a:cubicBezTo>
                  <a:pt x="538" y="536"/>
                  <a:pt x="538" y="536"/>
                  <a:pt x="538" y="536"/>
                </a:cubicBezTo>
                <a:cubicBezTo>
                  <a:pt x="548" y="536"/>
                  <a:pt x="550" y="525"/>
                  <a:pt x="552" y="513"/>
                </a:cubicBezTo>
                <a:cubicBezTo>
                  <a:pt x="552" y="508"/>
                  <a:pt x="554" y="501"/>
                  <a:pt x="555" y="497"/>
                </a:cubicBezTo>
                <a:cubicBezTo>
                  <a:pt x="563" y="507"/>
                  <a:pt x="577" y="552"/>
                  <a:pt x="582" y="582"/>
                </a:cubicBezTo>
                <a:cubicBezTo>
                  <a:pt x="584" y="591"/>
                  <a:pt x="579" y="603"/>
                  <a:pt x="570" y="613"/>
                </a:cubicBezTo>
                <a:cubicBezTo>
                  <a:pt x="565" y="620"/>
                  <a:pt x="559" y="625"/>
                  <a:pt x="552" y="628"/>
                </a:cubicBezTo>
                <a:moveTo>
                  <a:pt x="399" y="382"/>
                </a:moveTo>
                <a:cubicBezTo>
                  <a:pt x="401" y="382"/>
                  <a:pt x="402" y="382"/>
                  <a:pt x="402" y="386"/>
                </a:cubicBezTo>
                <a:cubicBezTo>
                  <a:pt x="402" y="388"/>
                  <a:pt x="402" y="390"/>
                  <a:pt x="402" y="392"/>
                </a:cubicBezTo>
                <a:cubicBezTo>
                  <a:pt x="401" y="393"/>
                  <a:pt x="400" y="394"/>
                  <a:pt x="400" y="396"/>
                </a:cubicBezTo>
                <a:cubicBezTo>
                  <a:pt x="400" y="397"/>
                  <a:pt x="400" y="398"/>
                  <a:pt x="401" y="399"/>
                </a:cubicBezTo>
                <a:cubicBezTo>
                  <a:pt x="399" y="410"/>
                  <a:pt x="396" y="419"/>
                  <a:pt x="392" y="424"/>
                </a:cubicBezTo>
                <a:cubicBezTo>
                  <a:pt x="389" y="426"/>
                  <a:pt x="387" y="426"/>
                  <a:pt x="387" y="426"/>
                </a:cubicBezTo>
                <a:cubicBezTo>
                  <a:pt x="387" y="426"/>
                  <a:pt x="387" y="426"/>
                  <a:pt x="387" y="426"/>
                </a:cubicBezTo>
                <a:cubicBezTo>
                  <a:pt x="386" y="426"/>
                  <a:pt x="386" y="426"/>
                  <a:pt x="386" y="426"/>
                </a:cubicBezTo>
                <a:cubicBezTo>
                  <a:pt x="382" y="426"/>
                  <a:pt x="373" y="412"/>
                  <a:pt x="366" y="396"/>
                </a:cubicBezTo>
                <a:cubicBezTo>
                  <a:pt x="375" y="390"/>
                  <a:pt x="390" y="382"/>
                  <a:pt x="399" y="382"/>
                </a:cubicBezTo>
                <a:moveTo>
                  <a:pt x="402" y="478"/>
                </a:moveTo>
                <a:cubicBezTo>
                  <a:pt x="407" y="478"/>
                  <a:pt x="408" y="474"/>
                  <a:pt x="409" y="473"/>
                </a:cubicBezTo>
                <a:cubicBezTo>
                  <a:pt x="410" y="469"/>
                  <a:pt x="408" y="466"/>
                  <a:pt x="402" y="461"/>
                </a:cubicBezTo>
                <a:cubicBezTo>
                  <a:pt x="402" y="433"/>
                  <a:pt x="402" y="433"/>
                  <a:pt x="402" y="433"/>
                </a:cubicBezTo>
                <a:cubicBezTo>
                  <a:pt x="408" y="426"/>
                  <a:pt x="412" y="416"/>
                  <a:pt x="414" y="403"/>
                </a:cubicBezTo>
                <a:cubicBezTo>
                  <a:pt x="583" y="403"/>
                  <a:pt x="583" y="403"/>
                  <a:pt x="583" y="403"/>
                </a:cubicBezTo>
                <a:cubicBezTo>
                  <a:pt x="582" y="415"/>
                  <a:pt x="582" y="428"/>
                  <a:pt x="581" y="440"/>
                </a:cubicBezTo>
                <a:cubicBezTo>
                  <a:pt x="574" y="433"/>
                  <a:pt x="563" y="429"/>
                  <a:pt x="551" y="425"/>
                </a:cubicBezTo>
                <a:cubicBezTo>
                  <a:pt x="530" y="417"/>
                  <a:pt x="499" y="410"/>
                  <a:pt x="491" y="408"/>
                </a:cubicBezTo>
                <a:cubicBezTo>
                  <a:pt x="490" y="408"/>
                  <a:pt x="489" y="408"/>
                  <a:pt x="489" y="408"/>
                </a:cubicBezTo>
                <a:cubicBezTo>
                  <a:pt x="485" y="408"/>
                  <a:pt x="481" y="410"/>
                  <a:pt x="480" y="414"/>
                </a:cubicBezTo>
                <a:cubicBezTo>
                  <a:pt x="477" y="427"/>
                  <a:pt x="513" y="450"/>
                  <a:pt x="513" y="451"/>
                </a:cubicBezTo>
                <a:cubicBezTo>
                  <a:pt x="519" y="454"/>
                  <a:pt x="519" y="458"/>
                  <a:pt x="519" y="463"/>
                </a:cubicBezTo>
                <a:cubicBezTo>
                  <a:pt x="520" y="468"/>
                  <a:pt x="520" y="478"/>
                  <a:pt x="532" y="479"/>
                </a:cubicBezTo>
                <a:cubicBezTo>
                  <a:pt x="538" y="479"/>
                  <a:pt x="544" y="478"/>
                  <a:pt x="550" y="477"/>
                </a:cubicBezTo>
                <a:cubicBezTo>
                  <a:pt x="556" y="476"/>
                  <a:pt x="562" y="475"/>
                  <a:pt x="566" y="476"/>
                </a:cubicBezTo>
                <a:cubicBezTo>
                  <a:pt x="569" y="477"/>
                  <a:pt x="573" y="480"/>
                  <a:pt x="577" y="483"/>
                </a:cubicBezTo>
                <a:cubicBezTo>
                  <a:pt x="578" y="483"/>
                  <a:pt x="578" y="483"/>
                  <a:pt x="578" y="483"/>
                </a:cubicBezTo>
                <a:cubicBezTo>
                  <a:pt x="577" y="490"/>
                  <a:pt x="576" y="497"/>
                  <a:pt x="575" y="505"/>
                </a:cubicBezTo>
                <a:cubicBezTo>
                  <a:pt x="567" y="486"/>
                  <a:pt x="561" y="482"/>
                  <a:pt x="556" y="482"/>
                </a:cubicBezTo>
                <a:cubicBezTo>
                  <a:pt x="556" y="482"/>
                  <a:pt x="555" y="482"/>
                  <a:pt x="555" y="482"/>
                </a:cubicBezTo>
                <a:cubicBezTo>
                  <a:pt x="543" y="482"/>
                  <a:pt x="540" y="497"/>
                  <a:pt x="538" y="510"/>
                </a:cubicBezTo>
                <a:cubicBezTo>
                  <a:pt x="537" y="513"/>
                  <a:pt x="537" y="517"/>
                  <a:pt x="536" y="520"/>
                </a:cubicBezTo>
                <a:cubicBezTo>
                  <a:pt x="529" y="515"/>
                  <a:pt x="518" y="505"/>
                  <a:pt x="513" y="500"/>
                </a:cubicBezTo>
                <a:cubicBezTo>
                  <a:pt x="510" y="495"/>
                  <a:pt x="503" y="482"/>
                  <a:pt x="487" y="482"/>
                </a:cubicBezTo>
                <a:cubicBezTo>
                  <a:pt x="485" y="482"/>
                  <a:pt x="483" y="482"/>
                  <a:pt x="480" y="483"/>
                </a:cubicBezTo>
                <a:cubicBezTo>
                  <a:pt x="462" y="486"/>
                  <a:pt x="447" y="502"/>
                  <a:pt x="433" y="519"/>
                </a:cubicBezTo>
                <a:cubicBezTo>
                  <a:pt x="433" y="519"/>
                  <a:pt x="433" y="519"/>
                  <a:pt x="432" y="519"/>
                </a:cubicBezTo>
                <a:cubicBezTo>
                  <a:pt x="402" y="519"/>
                  <a:pt x="402" y="519"/>
                  <a:pt x="402" y="519"/>
                </a:cubicBezTo>
                <a:lnTo>
                  <a:pt x="402" y="478"/>
                </a:lnTo>
                <a:close/>
                <a:moveTo>
                  <a:pt x="580" y="467"/>
                </a:moveTo>
                <a:cubicBezTo>
                  <a:pt x="576" y="466"/>
                  <a:pt x="573" y="464"/>
                  <a:pt x="571" y="463"/>
                </a:cubicBezTo>
                <a:cubicBezTo>
                  <a:pt x="568" y="462"/>
                  <a:pt x="565" y="461"/>
                  <a:pt x="561" y="461"/>
                </a:cubicBezTo>
                <a:cubicBezTo>
                  <a:pt x="556" y="461"/>
                  <a:pt x="552" y="462"/>
                  <a:pt x="547" y="463"/>
                </a:cubicBezTo>
                <a:cubicBezTo>
                  <a:pt x="542" y="464"/>
                  <a:pt x="538" y="465"/>
                  <a:pt x="534" y="465"/>
                </a:cubicBezTo>
                <a:cubicBezTo>
                  <a:pt x="534" y="464"/>
                  <a:pt x="533" y="463"/>
                  <a:pt x="533" y="462"/>
                </a:cubicBezTo>
                <a:cubicBezTo>
                  <a:pt x="533" y="456"/>
                  <a:pt x="532" y="446"/>
                  <a:pt x="521" y="439"/>
                </a:cubicBezTo>
                <a:cubicBezTo>
                  <a:pt x="515" y="435"/>
                  <a:pt x="508" y="430"/>
                  <a:pt x="503" y="425"/>
                </a:cubicBezTo>
                <a:cubicBezTo>
                  <a:pt x="515" y="428"/>
                  <a:pt x="533" y="432"/>
                  <a:pt x="546" y="438"/>
                </a:cubicBezTo>
                <a:cubicBezTo>
                  <a:pt x="569" y="446"/>
                  <a:pt x="577" y="452"/>
                  <a:pt x="578" y="460"/>
                </a:cubicBezTo>
                <a:cubicBezTo>
                  <a:pt x="578" y="463"/>
                  <a:pt x="579" y="465"/>
                  <a:pt x="580" y="467"/>
                </a:cubicBezTo>
                <a:moveTo>
                  <a:pt x="420" y="533"/>
                </a:moveTo>
                <a:cubicBezTo>
                  <a:pt x="415" y="536"/>
                  <a:pt x="408" y="538"/>
                  <a:pt x="402" y="540"/>
                </a:cubicBezTo>
                <a:cubicBezTo>
                  <a:pt x="402" y="533"/>
                  <a:pt x="402" y="533"/>
                  <a:pt x="402" y="533"/>
                </a:cubicBezTo>
                <a:lnTo>
                  <a:pt x="420" y="533"/>
                </a:lnTo>
                <a:close/>
                <a:moveTo>
                  <a:pt x="597" y="389"/>
                </a:moveTo>
                <a:cubicBezTo>
                  <a:pt x="596" y="349"/>
                  <a:pt x="593" y="310"/>
                  <a:pt x="587" y="273"/>
                </a:cubicBezTo>
                <a:cubicBezTo>
                  <a:pt x="757" y="273"/>
                  <a:pt x="757" y="273"/>
                  <a:pt x="757" y="273"/>
                </a:cubicBezTo>
                <a:cubicBezTo>
                  <a:pt x="769" y="310"/>
                  <a:pt x="776" y="349"/>
                  <a:pt x="777" y="389"/>
                </a:cubicBezTo>
                <a:lnTo>
                  <a:pt x="597" y="389"/>
                </a:lnTo>
                <a:close/>
                <a:moveTo>
                  <a:pt x="539" y="119"/>
                </a:moveTo>
                <a:cubicBezTo>
                  <a:pt x="534" y="107"/>
                  <a:pt x="527" y="96"/>
                  <a:pt x="520" y="85"/>
                </a:cubicBezTo>
                <a:cubicBezTo>
                  <a:pt x="526" y="85"/>
                  <a:pt x="530" y="87"/>
                  <a:pt x="532" y="90"/>
                </a:cubicBezTo>
                <a:cubicBezTo>
                  <a:pt x="539" y="97"/>
                  <a:pt x="540" y="111"/>
                  <a:pt x="539" y="119"/>
                </a:cubicBezTo>
                <a:moveTo>
                  <a:pt x="506" y="193"/>
                </a:moveTo>
                <a:cubicBezTo>
                  <a:pt x="507" y="193"/>
                  <a:pt x="508" y="193"/>
                  <a:pt x="509" y="192"/>
                </a:cubicBezTo>
                <a:cubicBezTo>
                  <a:pt x="508" y="193"/>
                  <a:pt x="507" y="193"/>
                  <a:pt x="506" y="194"/>
                </a:cubicBezTo>
                <a:lnTo>
                  <a:pt x="506" y="193"/>
                </a:lnTo>
                <a:close/>
                <a:moveTo>
                  <a:pt x="500" y="146"/>
                </a:moveTo>
                <a:cubicBezTo>
                  <a:pt x="502" y="138"/>
                  <a:pt x="502" y="125"/>
                  <a:pt x="493" y="114"/>
                </a:cubicBezTo>
                <a:cubicBezTo>
                  <a:pt x="493" y="115"/>
                  <a:pt x="494" y="115"/>
                  <a:pt x="494" y="115"/>
                </a:cubicBezTo>
                <a:cubicBezTo>
                  <a:pt x="497" y="119"/>
                  <a:pt x="504" y="135"/>
                  <a:pt x="506" y="140"/>
                </a:cubicBezTo>
                <a:cubicBezTo>
                  <a:pt x="505" y="141"/>
                  <a:pt x="505" y="141"/>
                  <a:pt x="505" y="141"/>
                </a:cubicBezTo>
                <a:cubicBezTo>
                  <a:pt x="504" y="142"/>
                  <a:pt x="504" y="144"/>
                  <a:pt x="503" y="145"/>
                </a:cubicBezTo>
                <a:cubicBezTo>
                  <a:pt x="503" y="146"/>
                  <a:pt x="503" y="147"/>
                  <a:pt x="503" y="148"/>
                </a:cubicBezTo>
                <a:cubicBezTo>
                  <a:pt x="501" y="149"/>
                  <a:pt x="498" y="151"/>
                  <a:pt x="497" y="155"/>
                </a:cubicBezTo>
                <a:cubicBezTo>
                  <a:pt x="495" y="160"/>
                  <a:pt x="498" y="167"/>
                  <a:pt x="504" y="174"/>
                </a:cubicBezTo>
                <a:cubicBezTo>
                  <a:pt x="505" y="175"/>
                  <a:pt x="505" y="176"/>
                  <a:pt x="505" y="177"/>
                </a:cubicBezTo>
                <a:cubicBezTo>
                  <a:pt x="505" y="177"/>
                  <a:pt x="504" y="179"/>
                  <a:pt x="500" y="181"/>
                </a:cubicBezTo>
                <a:cubicBezTo>
                  <a:pt x="499" y="181"/>
                  <a:pt x="498" y="182"/>
                  <a:pt x="497" y="182"/>
                </a:cubicBezTo>
                <a:cubicBezTo>
                  <a:pt x="495" y="184"/>
                  <a:pt x="485" y="190"/>
                  <a:pt x="481" y="191"/>
                </a:cubicBezTo>
                <a:cubicBezTo>
                  <a:pt x="479" y="191"/>
                  <a:pt x="477" y="193"/>
                  <a:pt x="475" y="194"/>
                </a:cubicBezTo>
                <a:cubicBezTo>
                  <a:pt x="473" y="185"/>
                  <a:pt x="466" y="176"/>
                  <a:pt x="461" y="171"/>
                </a:cubicBezTo>
                <a:cubicBezTo>
                  <a:pt x="460" y="170"/>
                  <a:pt x="458" y="168"/>
                  <a:pt x="459" y="166"/>
                </a:cubicBezTo>
                <a:cubicBezTo>
                  <a:pt x="460" y="164"/>
                  <a:pt x="463" y="162"/>
                  <a:pt x="468" y="162"/>
                </a:cubicBezTo>
                <a:cubicBezTo>
                  <a:pt x="470" y="162"/>
                  <a:pt x="472" y="162"/>
                  <a:pt x="473" y="162"/>
                </a:cubicBezTo>
                <a:cubicBezTo>
                  <a:pt x="485" y="165"/>
                  <a:pt x="496" y="158"/>
                  <a:pt x="500" y="146"/>
                </a:cubicBezTo>
                <a:moveTo>
                  <a:pt x="464" y="212"/>
                </a:moveTo>
                <a:cubicBezTo>
                  <a:pt x="464" y="212"/>
                  <a:pt x="465" y="212"/>
                  <a:pt x="465" y="212"/>
                </a:cubicBezTo>
                <a:cubicBezTo>
                  <a:pt x="466" y="212"/>
                  <a:pt x="467" y="212"/>
                  <a:pt x="468" y="211"/>
                </a:cubicBezTo>
                <a:cubicBezTo>
                  <a:pt x="468" y="213"/>
                  <a:pt x="468" y="216"/>
                  <a:pt x="469" y="217"/>
                </a:cubicBezTo>
                <a:cubicBezTo>
                  <a:pt x="471" y="223"/>
                  <a:pt x="475" y="224"/>
                  <a:pt x="477" y="225"/>
                </a:cubicBezTo>
                <a:cubicBezTo>
                  <a:pt x="477" y="225"/>
                  <a:pt x="477" y="225"/>
                  <a:pt x="478" y="225"/>
                </a:cubicBezTo>
                <a:cubicBezTo>
                  <a:pt x="484" y="225"/>
                  <a:pt x="488" y="218"/>
                  <a:pt x="492" y="212"/>
                </a:cubicBezTo>
                <a:cubicBezTo>
                  <a:pt x="494" y="209"/>
                  <a:pt x="494" y="209"/>
                  <a:pt x="500" y="208"/>
                </a:cubicBezTo>
                <a:cubicBezTo>
                  <a:pt x="502" y="208"/>
                  <a:pt x="504" y="208"/>
                  <a:pt x="507" y="208"/>
                </a:cubicBezTo>
                <a:cubicBezTo>
                  <a:pt x="523" y="205"/>
                  <a:pt x="529" y="187"/>
                  <a:pt x="527" y="178"/>
                </a:cubicBezTo>
                <a:cubicBezTo>
                  <a:pt x="527" y="174"/>
                  <a:pt x="525" y="170"/>
                  <a:pt x="523" y="166"/>
                </a:cubicBezTo>
                <a:cubicBezTo>
                  <a:pt x="529" y="165"/>
                  <a:pt x="535" y="164"/>
                  <a:pt x="537" y="157"/>
                </a:cubicBezTo>
                <a:cubicBezTo>
                  <a:pt x="537" y="155"/>
                  <a:pt x="537" y="152"/>
                  <a:pt x="535" y="150"/>
                </a:cubicBezTo>
                <a:cubicBezTo>
                  <a:pt x="534" y="148"/>
                  <a:pt x="530" y="145"/>
                  <a:pt x="527" y="144"/>
                </a:cubicBezTo>
                <a:cubicBezTo>
                  <a:pt x="536" y="144"/>
                  <a:pt x="536" y="144"/>
                  <a:pt x="536" y="144"/>
                </a:cubicBezTo>
                <a:cubicBezTo>
                  <a:pt x="550" y="178"/>
                  <a:pt x="562" y="217"/>
                  <a:pt x="570" y="259"/>
                </a:cubicBezTo>
                <a:cubicBezTo>
                  <a:pt x="453" y="259"/>
                  <a:pt x="453" y="259"/>
                  <a:pt x="453" y="259"/>
                </a:cubicBezTo>
                <a:cubicBezTo>
                  <a:pt x="455" y="257"/>
                  <a:pt x="455" y="255"/>
                  <a:pt x="455" y="252"/>
                </a:cubicBezTo>
                <a:cubicBezTo>
                  <a:pt x="456" y="245"/>
                  <a:pt x="452" y="240"/>
                  <a:pt x="445" y="239"/>
                </a:cubicBezTo>
                <a:cubicBezTo>
                  <a:pt x="444" y="239"/>
                  <a:pt x="444" y="239"/>
                  <a:pt x="444" y="239"/>
                </a:cubicBezTo>
                <a:cubicBezTo>
                  <a:pt x="442" y="239"/>
                  <a:pt x="441" y="239"/>
                  <a:pt x="440" y="239"/>
                </a:cubicBezTo>
                <a:cubicBezTo>
                  <a:pt x="448" y="224"/>
                  <a:pt x="438" y="208"/>
                  <a:pt x="430" y="194"/>
                </a:cubicBezTo>
                <a:cubicBezTo>
                  <a:pt x="426" y="189"/>
                  <a:pt x="421" y="181"/>
                  <a:pt x="422" y="179"/>
                </a:cubicBezTo>
                <a:cubicBezTo>
                  <a:pt x="422" y="179"/>
                  <a:pt x="422" y="178"/>
                  <a:pt x="424" y="178"/>
                </a:cubicBezTo>
                <a:cubicBezTo>
                  <a:pt x="425" y="177"/>
                  <a:pt x="427" y="177"/>
                  <a:pt x="428" y="177"/>
                </a:cubicBezTo>
                <a:cubicBezTo>
                  <a:pt x="435" y="177"/>
                  <a:pt x="440" y="185"/>
                  <a:pt x="446" y="196"/>
                </a:cubicBezTo>
                <a:cubicBezTo>
                  <a:pt x="451" y="204"/>
                  <a:pt x="455" y="212"/>
                  <a:pt x="464" y="212"/>
                </a:cubicBezTo>
                <a:moveTo>
                  <a:pt x="429" y="259"/>
                </a:moveTo>
                <a:cubicBezTo>
                  <a:pt x="424" y="259"/>
                  <a:pt x="424" y="259"/>
                  <a:pt x="424" y="259"/>
                </a:cubicBezTo>
                <a:cubicBezTo>
                  <a:pt x="426" y="258"/>
                  <a:pt x="427" y="256"/>
                  <a:pt x="429" y="255"/>
                </a:cubicBezTo>
                <a:cubicBezTo>
                  <a:pt x="429" y="256"/>
                  <a:pt x="429" y="256"/>
                  <a:pt x="429" y="257"/>
                </a:cubicBezTo>
                <a:cubicBezTo>
                  <a:pt x="429" y="258"/>
                  <a:pt x="429" y="259"/>
                  <a:pt x="429" y="259"/>
                </a:cubicBezTo>
                <a:moveTo>
                  <a:pt x="403" y="273"/>
                </a:moveTo>
                <a:cubicBezTo>
                  <a:pt x="573" y="273"/>
                  <a:pt x="573" y="273"/>
                  <a:pt x="573" y="273"/>
                </a:cubicBezTo>
                <a:cubicBezTo>
                  <a:pt x="579" y="310"/>
                  <a:pt x="582" y="349"/>
                  <a:pt x="583" y="389"/>
                </a:cubicBezTo>
                <a:cubicBezTo>
                  <a:pt x="416" y="389"/>
                  <a:pt x="416" y="389"/>
                  <a:pt x="416" y="389"/>
                </a:cubicBezTo>
                <a:cubicBezTo>
                  <a:pt x="416" y="388"/>
                  <a:pt x="416" y="387"/>
                  <a:pt x="416" y="386"/>
                </a:cubicBezTo>
                <a:cubicBezTo>
                  <a:pt x="416" y="376"/>
                  <a:pt x="411" y="370"/>
                  <a:pt x="402" y="368"/>
                </a:cubicBezTo>
                <a:cubicBezTo>
                  <a:pt x="402" y="274"/>
                  <a:pt x="402" y="274"/>
                  <a:pt x="402" y="274"/>
                </a:cubicBezTo>
                <a:cubicBezTo>
                  <a:pt x="402" y="274"/>
                  <a:pt x="402" y="273"/>
                  <a:pt x="403" y="273"/>
                </a:cubicBezTo>
                <a:moveTo>
                  <a:pt x="388" y="662"/>
                </a:moveTo>
                <a:cubicBezTo>
                  <a:pt x="388" y="777"/>
                  <a:pt x="388" y="777"/>
                  <a:pt x="388" y="777"/>
                </a:cubicBezTo>
                <a:cubicBezTo>
                  <a:pt x="339" y="774"/>
                  <a:pt x="294" y="730"/>
                  <a:pt x="261" y="662"/>
                </a:cubicBezTo>
                <a:lnTo>
                  <a:pt x="388" y="662"/>
                </a:lnTo>
                <a:close/>
                <a:moveTo>
                  <a:pt x="402" y="662"/>
                </a:moveTo>
                <a:cubicBezTo>
                  <a:pt x="502" y="662"/>
                  <a:pt x="502" y="662"/>
                  <a:pt x="502" y="662"/>
                </a:cubicBezTo>
                <a:cubicBezTo>
                  <a:pt x="499" y="668"/>
                  <a:pt x="501" y="677"/>
                  <a:pt x="503" y="682"/>
                </a:cubicBezTo>
                <a:cubicBezTo>
                  <a:pt x="506" y="689"/>
                  <a:pt x="508" y="693"/>
                  <a:pt x="512" y="694"/>
                </a:cubicBezTo>
                <a:cubicBezTo>
                  <a:pt x="481" y="745"/>
                  <a:pt x="443" y="774"/>
                  <a:pt x="402" y="777"/>
                </a:cubicBezTo>
                <a:lnTo>
                  <a:pt x="402" y="662"/>
                </a:lnTo>
                <a:close/>
                <a:moveTo>
                  <a:pt x="525" y="672"/>
                </a:moveTo>
                <a:cubicBezTo>
                  <a:pt x="522" y="674"/>
                  <a:pt x="518" y="677"/>
                  <a:pt x="517" y="678"/>
                </a:cubicBezTo>
                <a:cubicBezTo>
                  <a:pt x="516" y="676"/>
                  <a:pt x="515" y="672"/>
                  <a:pt x="514" y="670"/>
                </a:cubicBezTo>
                <a:cubicBezTo>
                  <a:pt x="516" y="670"/>
                  <a:pt x="518" y="670"/>
                  <a:pt x="521" y="670"/>
                </a:cubicBezTo>
                <a:cubicBezTo>
                  <a:pt x="523" y="670"/>
                  <a:pt x="524" y="670"/>
                  <a:pt x="525" y="670"/>
                </a:cubicBezTo>
                <a:cubicBezTo>
                  <a:pt x="525" y="670"/>
                  <a:pt x="525" y="671"/>
                  <a:pt x="525" y="672"/>
                </a:cubicBezTo>
                <a:moveTo>
                  <a:pt x="402" y="648"/>
                </a:moveTo>
                <a:cubicBezTo>
                  <a:pt x="402" y="630"/>
                  <a:pt x="402" y="630"/>
                  <a:pt x="402" y="630"/>
                </a:cubicBezTo>
                <a:cubicBezTo>
                  <a:pt x="404" y="631"/>
                  <a:pt x="406" y="631"/>
                  <a:pt x="409" y="631"/>
                </a:cubicBezTo>
                <a:cubicBezTo>
                  <a:pt x="429" y="631"/>
                  <a:pt x="450" y="624"/>
                  <a:pt x="465" y="619"/>
                </a:cubicBezTo>
                <a:cubicBezTo>
                  <a:pt x="470" y="617"/>
                  <a:pt x="475" y="616"/>
                  <a:pt x="478" y="615"/>
                </a:cubicBezTo>
                <a:cubicBezTo>
                  <a:pt x="478" y="615"/>
                  <a:pt x="478" y="615"/>
                  <a:pt x="479" y="615"/>
                </a:cubicBezTo>
                <a:cubicBezTo>
                  <a:pt x="481" y="615"/>
                  <a:pt x="485" y="619"/>
                  <a:pt x="488" y="624"/>
                </a:cubicBezTo>
                <a:cubicBezTo>
                  <a:pt x="496" y="633"/>
                  <a:pt x="507" y="646"/>
                  <a:pt x="529" y="647"/>
                </a:cubicBezTo>
                <a:cubicBezTo>
                  <a:pt x="530" y="647"/>
                  <a:pt x="531" y="647"/>
                  <a:pt x="532" y="647"/>
                </a:cubicBezTo>
                <a:cubicBezTo>
                  <a:pt x="533" y="647"/>
                  <a:pt x="535" y="647"/>
                  <a:pt x="536" y="647"/>
                </a:cubicBezTo>
                <a:cubicBezTo>
                  <a:pt x="536" y="647"/>
                  <a:pt x="536" y="648"/>
                  <a:pt x="536" y="648"/>
                </a:cubicBezTo>
                <a:lnTo>
                  <a:pt x="402" y="648"/>
                </a:lnTo>
                <a:close/>
                <a:moveTo>
                  <a:pt x="669" y="130"/>
                </a:moveTo>
                <a:cubicBezTo>
                  <a:pt x="553" y="130"/>
                  <a:pt x="553" y="130"/>
                  <a:pt x="553" y="130"/>
                </a:cubicBezTo>
                <a:cubicBezTo>
                  <a:pt x="554" y="128"/>
                  <a:pt x="555" y="126"/>
                  <a:pt x="556" y="124"/>
                </a:cubicBezTo>
                <a:cubicBezTo>
                  <a:pt x="560" y="112"/>
                  <a:pt x="560" y="87"/>
                  <a:pt x="556" y="50"/>
                </a:cubicBezTo>
                <a:cubicBezTo>
                  <a:pt x="598" y="69"/>
                  <a:pt x="636" y="97"/>
                  <a:pt x="669" y="130"/>
                </a:cubicBezTo>
                <a:moveTo>
                  <a:pt x="395" y="14"/>
                </a:moveTo>
                <a:cubicBezTo>
                  <a:pt x="401" y="14"/>
                  <a:pt x="407" y="14"/>
                  <a:pt x="413" y="15"/>
                </a:cubicBezTo>
                <a:cubicBezTo>
                  <a:pt x="414" y="15"/>
                  <a:pt x="414" y="15"/>
                  <a:pt x="415" y="15"/>
                </a:cubicBezTo>
                <a:cubicBezTo>
                  <a:pt x="420" y="15"/>
                  <a:pt x="425" y="15"/>
                  <a:pt x="431" y="16"/>
                </a:cubicBezTo>
                <a:cubicBezTo>
                  <a:pt x="432" y="16"/>
                  <a:pt x="433" y="16"/>
                  <a:pt x="434" y="16"/>
                </a:cubicBezTo>
                <a:cubicBezTo>
                  <a:pt x="439" y="17"/>
                  <a:pt x="443" y="17"/>
                  <a:pt x="448" y="18"/>
                </a:cubicBezTo>
                <a:cubicBezTo>
                  <a:pt x="450" y="18"/>
                  <a:pt x="452" y="18"/>
                  <a:pt x="453" y="19"/>
                </a:cubicBezTo>
                <a:cubicBezTo>
                  <a:pt x="457" y="19"/>
                  <a:pt x="462" y="20"/>
                  <a:pt x="466" y="21"/>
                </a:cubicBezTo>
                <a:cubicBezTo>
                  <a:pt x="468" y="21"/>
                  <a:pt x="470" y="22"/>
                  <a:pt x="472" y="22"/>
                </a:cubicBezTo>
                <a:cubicBezTo>
                  <a:pt x="476" y="23"/>
                  <a:pt x="480" y="24"/>
                  <a:pt x="484" y="25"/>
                </a:cubicBezTo>
                <a:cubicBezTo>
                  <a:pt x="486" y="25"/>
                  <a:pt x="489" y="26"/>
                  <a:pt x="492" y="27"/>
                </a:cubicBezTo>
                <a:cubicBezTo>
                  <a:pt x="495" y="28"/>
                  <a:pt x="498" y="28"/>
                  <a:pt x="501" y="29"/>
                </a:cubicBezTo>
                <a:cubicBezTo>
                  <a:pt x="505" y="30"/>
                  <a:pt x="508" y="31"/>
                  <a:pt x="511" y="32"/>
                </a:cubicBezTo>
                <a:cubicBezTo>
                  <a:pt x="514" y="33"/>
                  <a:pt x="516" y="34"/>
                  <a:pt x="519" y="35"/>
                </a:cubicBezTo>
                <a:cubicBezTo>
                  <a:pt x="523" y="36"/>
                  <a:pt x="527" y="38"/>
                  <a:pt x="531" y="39"/>
                </a:cubicBezTo>
                <a:cubicBezTo>
                  <a:pt x="532" y="40"/>
                  <a:pt x="534" y="40"/>
                  <a:pt x="536" y="41"/>
                </a:cubicBezTo>
                <a:cubicBezTo>
                  <a:pt x="538" y="42"/>
                  <a:pt x="539" y="43"/>
                  <a:pt x="541" y="43"/>
                </a:cubicBezTo>
                <a:cubicBezTo>
                  <a:pt x="543" y="58"/>
                  <a:pt x="544" y="71"/>
                  <a:pt x="545" y="83"/>
                </a:cubicBezTo>
                <a:cubicBezTo>
                  <a:pt x="544" y="82"/>
                  <a:pt x="543" y="81"/>
                  <a:pt x="542" y="80"/>
                </a:cubicBezTo>
                <a:cubicBezTo>
                  <a:pt x="537" y="74"/>
                  <a:pt x="529" y="71"/>
                  <a:pt x="520" y="71"/>
                </a:cubicBezTo>
                <a:cubicBezTo>
                  <a:pt x="519" y="71"/>
                  <a:pt x="519" y="71"/>
                  <a:pt x="519" y="71"/>
                </a:cubicBezTo>
                <a:cubicBezTo>
                  <a:pt x="516" y="71"/>
                  <a:pt x="512" y="71"/>
                  <a:pt x="508" y="72"/>
                </a:cubicBezTo>
                <a:cubicBezTo>
                  <a:pt x="507" y="72"/>
                  <a:pt x="507" y="72"/>
                  <a:pt x="507" y="72"/>
                </a:cubicBezTo>
                <a:cubicBezTo>
                  <a:pt x="490" y="73"/>
                  <a:pt x="466" y="78"/>
                  <a:pt x="462" y="92"/>
                </a:cubicBezTo>
                <a:cubicBezTo>
                  <a:pt x="460" y="97"/>
                  <a:pt x="461" y="106"/>
                  <a:pt x="474" y="116"/>
                </a:cubicBezTo>
                <a:cubicBezTo>
                  <a:pt x="487" y="124"/>
                  <a:pt x="488" y="135"/>
                  <a:pt x="486" y="142"/>
                </a:cubicBezTo>
                <a:cubicBezTo>
                  <a:pt x="486" y="143"/>
                  <a:pt x="484" y="149"/>
                  <a:pt x="478" y="149"/>
                </a:cubicBezTo>
                <a:cubicBezTo>
                  <a:pt x="478" y="149"/>
                  <a:pt x="477" y="149"/>
                  <a:pt x="476" y="149"/>
                </a:cubicBezTo>
                <a:cubicBezTo>
                  <a:pt x="462" y="146"/>
                  <a:pt x="450" y="151"/>
                  <a:pt x="446" y="161"/>
                </a:cubicBezTo>
                <a:cubicBezTo>
                  <a:pt x="445" y="164"/>
                  <a:pt x="444" y="167"/>
                  <a:pt x="445" y="170"/>
                </a:cubicBezTo>
                <a:cubicBezTo>
                  <a:pt x="440" y="166"/>
                  <a:pt x="435" y="163"/>
                  <a:pt x="428" y="163"/>
                </a:cubicBezTo>
                <a:cubicBezTo>
                  <a:pt x="425" y="163"/>
                  <a:pt x="423" y="163"/>
                  <a:pt x="420" y="164"/>
                </a:cubicBezTo>
                <a:cubicBezTo>
                  <a:pt x="414" y="166"/>
                  <a:pt x="410" y="169"/>
                  <a:pt x="409" y="173"/>
                </a:cubicBezTo>
                <a:cubicBezTo>
                  <a:pt x="405" y="182"/>
                  <a:pt x="411" y="191"/>
                  <a:pt x="418" y="202"/>
                </a:cubicBezTo>
                <a:cubicBezTo>
                  <a:pt x="425" y="213"/>
                  <a:pt x="432" y="225"/>
                  <a:pt x="428" y="234"/>
                </a:cubicBezTo>
                <a:cubicBezTo>
                  <a:pt x="421" y="245"/>
                  <a:pt x="410" y="254"/>
                  <a:pt x="398" y="260"/>
                </a:cubicBezTo>
                <a:cubicBezTo>
                  <a:pt x="398" y="260"/>
                  <a:pt x="398" y="260"/>
                  <a:pt x="398" y="260"/>
                </a:cubicBezTo>
                <a:cubicBezTo>
                  <a:pt x="396" y="261"/>
                  <a:pt x="395" y="262"/>
                  <a:pt x="393" y="262"/>
                </a:cubicBezTo>
                <a:cubicBezTo>
                  <a:pt x="393" y="263"/>
                  <a:pt x="392" y="263"/>
                  <a:pt x="392" y="263"/>
                </a:cubicBezTo>
                <a:cubicBezTo>
                  <a:pt x="383" y="267"/>
                  <a:pt x="373" y="269"/>
                  <a:pt x="365" y="270"/>
                </a:cubicBezTo>
                <a:cubicBezTo>
                  <a:pt x="341" y="273"/>
                  <a:pt x="343" y="287"/>
                  <a:pt x="344" y="300"/>
                </a:cubicBezTo>
                <a:cubicBezTo>
                  <a:pt x="344" y="305"/>
                  <a:pt x="345" y="309"/>
                  <a:pt x="344" y="315"/>
                </a:cubicBezTo>
                <a:cubicBezTo>
                  <a:pt x="344" y="338"/>
                  <a:pt x="343" y="352"/>
                  <a:pt x="340" y="355"/>
                </a:cubicBezTo>
                <a:cubicBezTo>
                  <a:pt x="339" y="355"/>
                  <a:pt x="337" y="353"/>
                  <a:pt x="333" y="349"/>
                </a:cubicBezTo>
                <a:cubicBezTo>
                  <a:pt x="326" y="341"/>
                  <a:pt x="320" y="338"/>
                  <a:pt x="314" y="338"/>
                </a:cubicBezTo>
                <a:cubicBezTo>
                  <a:pt x="310" y="338"/>
                  <a:pt x="307" y="339"/>
                  <a:pt x="305" y="343"/>
                </a:cubicBezTo>
                <a:cubicBezTo>
                  <a:pt x="296" y="355"/>
                  <a:pt x="307" y="389"/>
                  <a:pt x="309" y="395"/>
                </a:cubicBezTo>
                <a:cubicBezTo>
                  <a:pt x="316" y="416"/>
                  <a:pt x="350" y="440"/>
                  <a:pt x="375" y="458"/>
                </a:cubicBezTo>
                <a:cubicBezTo>
                  <a:pt x="376" y="458"/>
                  <a:pt x="376" y="458"/>
                  <a:pt x="376" y="458"/>
                </a:cubicBezTo>
                <a:cubicBezTo>
                  <a:pt x="312" y="440"/>
                  <a:pt x="276" y="416"/>
                  <a:pt x="277" y="392"/>
                </a:cubicBezTo>
                <a:cubicBezTo>
                  <a:pt x="278" y="373"/>
                  <a:pt x="285" y="367"/>
                  <a:pt x="292" y="361"/>
                </a:cubicBezTo>
                <a:cubicBezTo>
                  <a:pt x="298" y="356"/>
                  <a:pt x="306" y="349"/>
                  <a:pt x="302" y="334"/>
                </a:cubicBezTo>
                <a:cubicBezTo>
                  <a:pt x="296" y="315"/>
                  <a:pt x="279" y="309"/>
                  <a:pt x="269" y="307"/>
                </a:cubicBezTo>
                <a:cubicBezTo>
                  <a:pt x="275" y="267"/>
                  <a:pt x="261" y="260"/>
                  <a:pt x="256" y="258"/>
                </a:cubicBezTo>
                <a:cubicBezTo>
                  <a:pt x="254" y="258"/>
                  <a:pt x="252" y="258"/>
                  <a:pt x="250" y="258"/>
                </a:cubicBezTo>
                <a:cubicBezTo>
                  <a:pt x="230" y="258"/>
                  <a:pt x="190" y="284"/>
                  <a:pt x="183" y="299"/>
                </a:cubicBezTo>
                <a:cubicBezTo>
                  <a:pt x="180" y="305"/>
                  <a:pt x="179" y="311"/>
                  <a:pt x="177" y="317"/>
                </a:cubicBezTo>
                <a:cubicBezTo>
                  <a:pt x="175" y="325"/>
                  <a:pt x="173" y="333"/>
                  <a:pt x="169" y="338"/>
                </a:cubicBezTo>
                <a:cubicBezTo>
                  <a:pt x="166" y="330"/>
                  <a:pt x="163" y="310"/>
                  <a:pt x="159" y="279"/>
                </a:cubicBezTo>
                <a:cubicBezTo>
                  <a:pt x="157" y="267"/>
                  <a:pt x="157" y="266"/>
                  <a:pt x="156" y="264"/>
                </a:cubicBezTo>
                <a:cubicBezTo>
                  <a:pt x="155" y="262"/>
                  <a:pt x="149" y="251"/>
                  <a:pt x="144" y="242"/>
                </a:cubicBezTo>
                <a:cubicBezTo>
                  <a:pt x="143" y="240"/>
                  <a:pt x="141" y="238"/>
                  <a:pt x="139" y="238"/>
                </a:cubicBezTo>
                <a:cubicBezTo>
                  <a:pt x="133" y="237"/>
                  <a:pt x="115" y="234"/>
                  <a:pt x="107" y="229"/>
                </a:cubicBezTo>
                <a:cubicBezTo>
                  <a:pt x="104" y="228"/>
                  <a:pt x="102" y="227"/>
                  <a:pt x="99" y="229"/>
                </a:cubicBezTo>
                <a:cubicBezTo>
                  <a:pt x="97" y="230"/>
                  <a:pt x="96" y="232"/>
                  <a:pt x="96" y="235"/>
                </a:cubicBezTo>
                <a:cubicBezTo>
                  <a:pt x="96" y="248"/>
                  <a:pt x="95" y="266"/>
                  <a:pt x="94" y="272"/>
                </a:cubicBezTo>
                <a:cubicBezTo>
                  <a:pt x="90" y="279"/>
                  <a:pt x="73" y="304"/>
                  <a:pt x="48" y="360"/>
                </a:cubicBezTo>
                <a:cubicBezTo>
                  <a:pt x="39" y="383"/>
                  <a:pt x="34" y="415"/>
                  <a:pt x="33" y="450"/>
                </a:cubicBezTo>
                <a:cubicBezTo>
                  <a:pt x="34" y="435"/>
                  <a:pt x="39" y="420"/>
                  <a:pt x="46" y="402"/>
                </a:cubicBezTo>
                <a:cubicBezTo>
                  <a:pt x="47" y="403"/>
                  <a:pt x="48" y="403"/>
                  <a:pt x="50" y="403"/>
                </a:cubicBezTo>
                <a:cubicBezTo>
                  <a:pt x="54" y="403"/>
                  <a:pt x="54" y="403"/>
                  <a:pt x="54" y="403"/>
                </a:cubicBezTo>
                <a:cubicBezTo>
                  <a:pt x="51" y="406"/>
                  <a:pt x="48" y="412"/>
                  <a:pt x="46" y="429"/>
                </a:cubicBezTo>
                <a:cubicBezTo>
                  <a:pt x="45" y="443"/>
                  <a:pt x="44" y="458"/>
                  <a:pt x="46" y="469"/>
                </a:cubicBezTo>
                <a:cubicBezTo>
                  <a:pt x="48" y="488"/>
                  <a:pt x="54" y="497"/>
                  <a:pt x="64" y="497"/>
                </a:cubicBezTo>
                <a:cubicBezTo>
                  <a:pt x="64" y="497"/>
                  <a:pt x="64" y="497"/>
                  <a:pt x="65" y="497"/>
                </a:cubicBezTo>
                <a:cubicBezTo>
                  <a:pt x="76" y="496"/>
                  <a:pt x="81" y="483"/>
                  <a:pt x="80" y="459"/>
                </a:cubicBezTo>
                <a:cubicBezTo>
                  <a:pt x="80" y="459"/>
                  <a:pt x="77" y="413"/>
                  <a:pt x="65" y="403"/>
                </a:cubicBezTo>
                <a:cubicBezTo>
                  <a:pt x="194" y="403"/>
                  <a:pt x="194" y="403"/>
                  <a:pt x="194" y="403"/>
                </a:cubicBezTo>
                <a:cubicBezTo>
                  <a:pt x="194" y="443"/>
                  <a:pt x="198" y="482"/>
                  <a:pt x="204" y="519"/>
                </a:cubicBezTo>
                <a:cubicBezTo>
                  <a:pt x="46" y="519"/>
                  <a:pt x="46" y="519"/>
                  <a:pt x="46" y="519"/>
                </a:cubicBezTo>
                <a:cubicBezTo>
                  <a:pt x="45" y="519"/>
                  <a:pt x="45" y="519"/>
                  <a:pt x="44" y="519"/>
                </a:cubicBezTo>
                <a:cubicBezTo>
                  <a:pt x="38" y="498"/>
                  <a:pt x="35" y="482"/>
                  <a:pt x="33" y="468"/>
                </a:cubicBezTo>
                <a:cubicBezTo>
                  <a:pt x="34" y="487"/>
                  <a:pt x="36" y="506"/>
                  <a:pt x="39" y="526"/>
                </a:cubicBezTo>
                <a:cubicBezTo>
                  <a:pt x="39" y="526"/>
                  <a:pt x="39" y="526"/>
                  <a:pt x="39" y="526"/>
                </a:cubicBezTo>
                <a:cubicBezTo>
                  <a:pt x="39" y="526"/>
                  <a:pt x="39" y="527"/>
                  <a:pt x="39" y="527"/>
                </a:cubicBezTo>
                <a:cubicBezTo>
                  <a:pt x="39" y="530"/>
                  <a:pt x="40" y="533"/>
                  <a:pt x="40" y="536"/>
                </a:cubicBezTo>
                <a:cubicBezTo>
                  <a:pt x="40" y="535"/>
                  <a:pt x="39" y="533"/>
                  <a:pt x="39" y="532"/>
                </a:cubicBezTo>
                <a:cubicBezTo>
                  <a:pt x="38" y="529"/>
                  <a:pt x="37" y="526"/>
                  <a:pt x="36" y="523"/>
                </a:cubicBezTo>
                <a:cubicBezTo>
                  <a:pt x="35" y="521"/>
                  <a:pt x="34" y="520"/>
                  <a:pt x="34" y="518"/>
                </a:cubicBezTo>
                <a:cubicBezTo>
                  <a:pt x="32" y="513"/>
                  <a:pt x="31" y="509"/>
                  <a:pt x="30" y="505"/>
                </a:cubicBezTo>
                <a:cubicBezTo>
                  <a:pt x="29" y="504"/>
                  <a:pt x="29" y="503"/>
                  <a:pt x="28" y="501"/>
                </a:cubicBezTo>
                <a:cubicBezTo>
                  <a:pt x="27" y="496"/>
                  <a:pt x="26" y="492"/>
                  <a:pt x="25" y="487"/>
                </a:cubicBezTo>
                <a:cubicBezTo>
                  <a:pt x="24" y="486"/>
                  <a:pt x="24" y="485"/>
                  <a:pt x="24" y="484"/>
                </a:cubicBezTo>
                <a:cubicBezTo>
                  <a:pt x="23" y="479"/>
                  <a:pt x="22" y="474"/>
                  <a:pt x="21" y="469"/>
                </a:cubicBezTo>
                <a:cubicBezTo>
                  <a:pt x="21" y="468"/>
                  <a:pt x="20" y="467"/>
                  <a:pt x="20" y="467"/>
                </a:cubicBezTo>
                <a:cubicBezTo>
                  <a:pt x="19" y="461"/>
                  <a:pt x="18" y="456"/>
                  <a:pt x="18" y="451"/>
                </a:cubicBezTo>
                <a:cubicBezTo>
                  <a:pt x="18" y="450"/>
                  <a:pt x="17" y="450"/>
                  <a:pt x="17" y="449"/>
                </a:cubicBezTo>
                <a:cubicBezTo>
                  <a:pt x="17" y="444"/>
                  <a:pt x="16" y="438"/>
                  <a:pt x="15" y="433"/>
                </a:cubicBezTo>
                <a:cubicBezTo>
                  <a:pt x="15" y="432"/>
                  <a:pt x="15" y="432"/>
                  <a:pt x="15" y="431"/>
                </a:cubicBezTo>
                <a:cubicBezTo>
                  <a:pt x="15" y="426"/>
                  <a:pt x="14" y="420"/>
                  <a:pt x="14" y="414"/>
                </a:cubicBezTo>
                <a:cubicBezTo>
                  <a:pt x="14" y="414"/>
                  <a:pt x="14" y="414"/>
                  <a:pt x="14" y="413"/>
                </a:cubicBezTo>
                <a:cubicBezTo>
                  <a:pt x="14" y="407"/>
                  <a:pt x="14" y="402"/>
                  <a:pt x="14" y="396"/>
                </a:cubicBezTo>
                <a:cubicBezTo>
                  <a:pt x="14" y="186"/>
                  <a:pt x="185" y="14"/>
                  <a:pt x="395" y="14"/>
                </a:cubicBezTo>
                <a:moveTo>
                  <a:pt x="122" y="662"/>
                </a:moveTo>
                <a:cubicBezTo>
                  <a:pt x="246" y="662"/>
                  <a:pt x="246" y="662"/>
                  <a:pt x="246" y="662"/>
                </a:cubicBezTo>
                <a:cubicBezTo>
                  <a:pt x="248" y="666"/>
                  <a:pt x="250" y="670"/>
                  <a:pt x="252" y="674"/>
                </a:cubicBezTo>
                <a:cubicBezTo>
                  <a:pt x="275" y="720"/>
                  <a:pt x="302" y="753"/>
                  <a:pt x="333" y="772"/>
                </a:cubicBezTo>
                <a:cubicBezTo>
                  <a:pt x="251" y="759"/>
                  <a:pt x="178" y="719"/>
                  <a:pt x="122" y="662"/>
                </a:cubicBezTo>
                <a:moveTo>
                  <a:pt x="458" y="772"/>
                </a:moveTo>
                <a:cubicBezTo>
                  <a:pt x="487" y="754"/>
                  <a:pt x="514" y="723"/>
                  <a:pt x="536" y="680"/>
                </a:cubicBezTo>
                <a:cubicBezTo>
                  <a:pt x="541" y="676"/>
                  <a:pt x="544" y="671"/>
                  <a:pt x="543" y="667"/>
                </a:cubicBezTo>
                <a:cubicBezTo>
                  <a:pt x="543" y="666"/>
                  <a:pt x="543" y="666"/>
                  <a:pt x="543" y="666"/>
                </a:cubicBezTo>
                <a:cubicBezTo>
                  <a:pt x="544" y="664"/>
                  <a:pt x="544" y="663"/>
                  <a:pt x="545" y="662"/>
                </a:cubicBezTo>
                <a:cubicBezTo>
                  <a:pt x="605" y="662"/>
                  <a:pt x="605" y="662"/>
                  <a:pt x="605" y="662"/>
                </a:cubicBezTo>
                <a:cubicBezTo>
                  <a:pt x="603" y="663"/>
                  <a:pt x="600" y="665"/>
                  <a:pt x="597" y="667"/>
                </a:cubicBezTo>
                <a:cubicBezTo>
                  <a:pt x="594" y="669"/>
                  <a:pt x="592" y="670"/>
                  <a:pt x="589" y="672"/>
                </a:cubicBezTo>
                <a:cubicBezTo>
                  <a:pt x="585" y="674"/>
                  <a:pt x="585" y="674"/>
                  <a:pt x="585" y="674"/>
                </a:cubicBezTo>
                <a:cubicBezTo>
                  <a:pt x="570" y="684"/>
                  <a:pt x="561" y="689"/>
                  <a:pt x="565" y="697"/>
                </a:cubicBezTo>
                <a:cubicBezTo>
                  <a:pt x="566" y="700"/>
                  <a:pt x="570" y="702"/>
                  <a:pt x="574" y="702"/>
                </a:cubicBezTo>
                <a:cubicBezTo>
                  <a:pt x="585" y="702"/>
                  <a:pt x="613" y="684"/>
                  <a:pt x="619" y="673"/>
                </a:cubicBezTo>
                <a:cubicBezTo>
                  <a:pt x="622" y="668"/>
                  <a:pt x="621" y="664"/>
                  <a:pt x="619" y="662"/>
                </a:cubicBezTo>
                <a:cubicBezTo>
                  <a:pt x="669" y="662"/>
                  <a:pt x="669" y="662"/>
                  <a:pt x="669" y="662"/>
                </a:cubicBezTo>
                <a:cubicBezTo>
                  <a:pt x="613" y="719"/>
                  <a:pt x="540" y="759"/>
                  <a:pt x="458" y="772"/>
                </a:cubicBezTo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770255" y="5509260"/>
            <a:ext cx="3956685" cy="480060"/>
          </a:xfrm>
          <a:prstGeom prst="rect">
            <a:avLst/>
          </a:prstGeom>
        </p:spPr>
        <p:txBody>
          <a:bodyPr wrap="square" lIns="90000" tIns="0" rIns="90000" bIns="46800">
            <a:no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400" spc="15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通过全产业链赋能，实现乡村产业振兴（农产品上行）、人才振兴（新型农业技术培训）、生态振兴、文化振兴、组织振兴</a:t>
            </a: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1354582" y="4918913"/>
            <a:ext cx="2664928" cy="352097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fontScale="92500" lnSpcReduction="20000"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spc="300" smtClean="0">
                <a:latin typeface="微软雅黑" panose="020B0503020204020204" charset="-122"/>
                <a:ea typeface="微软雅黑" panose="020B0503020204020204" charset="-122"/>
                <a:cs typeface="+mn-ea"/>
              </a:rPr>
              <a:t>乡村振兴</a:t>
            </a:r>
          </a:p>
        </p:txBody>
      </p:sp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8341360" y="3785235"/>
            <a:ext cx="3168650" cy="1113790"/>
          </a:xfrm>
          <a:prstGeom prst="rect">
            <a:avLst/>
          </a:prstGeom>
        </p:spPr>
        <p:txBody>
          <a:bodyPr wrap="square" lIns="90000" tIns="0" rIns="90000" bIns="46800"/>
          <a:lstStyle/>
          <a:p>
            <a:pPr algn="ctr">
              <a:lnSpc>
                <a:spcPct val="120000"/>
              </a:lnSpc>
            </a:pPr>
            <a:endParaRPr lang="zh-CN" altLang="en-US" sz="1400" spc="15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spc="150" dirty="0" smtClean="0">
                <a:latin typeface="微软雅黑" panose="020B0503020204020204" charset="-122"/>
                <a:ea typeface="微软雅黑" panose="020B0503020204020204" charset="-122"/>
              </a:rPr>
              <a:t>以</a:t>
            </a:r>
            <a:r>
              <a:rPr lang="en-US" altLang="zh-CN" sz="1400" spc="150" dirty="0" smtClean="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400" spc="15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公交驿栈</a:t>
            </a:r>
            <a:r>
              <a:rPr lang="en-US" altLang="zh-CN" sz="1400" spc="150" dirty="0" smtClean="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400" spc="150" dirty="0" smtClean="0">
                <a:latin typeface="微软雅黑" panose="020B0503020204020204" charset="-122"/>
                <a:ea typeface="微软雅黑" panose="020B0503020204020204" charset="-122"/>
              </a:rPr>
              <a:t>为平台，汇聚消费市场、农业人才、品牌宣传、农业技术等优势资源</a:t>
            </a:r>
          </a:p>
        </p:txBody>
      </p:sp>
      <p:sp>
        <p:nvSpPr>
          <p:cNvPr id="23" name="文本框 22"/>
          <p:cNvSpPr txBox="1"/>
          <p:nvPr>
            <p:custDataLst>
              <p:tags r:id="rId12"/>
            </p:custDataLst>
          </p:nvPr>
        </p:nvSpPr>
        <p:spPr>
          <a:xfrm>
            <a:off x="9037344" y="6042590"/>
            <a:ext cx="2664928" cy="352097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fontScale="92500" lnSpcReduction="20000"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spc="300" dirty="0" smtClean="0">
                <a:latin typeface="微软雅黑" panose="020B0503020204020204" charset="-122"/>
                <a:ea typeface="微软雅黑" panose="020B0503020204020204" charset="-122"/>
                <a:cs typeface="+mn-ea"/>
              </a:rPr>
              <a:t>社区便民</a:t>
            </a:r>
          </a:p>
        </p:txBody>
      </p:sp>
      <p:cxnSp>
        <p:nvCxnSpPr>
          <p:cNvPr id="11" name="直接连接符 10"/>
          <p:cNvCxnSpPr/>
          <p:nvPr>
            <p:custDataLst>
              <p:tags r:id="rId13"/>
            </p:custDataLst>
          </p:nvPr>
        </p:nvCxnSpPr>
        <p:spPr>
          <a:xfrm flipH="1" flipV="1">
            <a:off x="3353341" y="4033359"/>
            <a:ext cx="1888293" cy="1"/>
          </a:xfrm>
          <a:prstGeom prst="line">
            <a:avLst/>
          </a:prstGeom>
          <a:ln>
            <a:solidFill>
              <a:srgbClr val="FF3737"/>
            </a:solidFill>
            <a:tailEnd type="oval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14" name="直接连接符 13"/>
          <p:cNvCxnSpPr>
            <a:stCxn id="41" idx="0"/>
          </p:cNvCxnSpPr>
          <p:nvPr>
            <p:custDataLst>
              <p:tags r:id="rId14"/>
            </p:custDataLst>
          </p:nvPr>
        </p:nvCxnSpPr>
        <p:spPr>
          <a:xfrm flipV="1">
            <a:off x="7609840" y="5574665"/>
            <a:ext cx="1560195" cy="50165"/>
          </a:xfrm>
          <a:prstGeom prst="line">
            <a:avLst/>
          </a:prstGeom>
          <a:ln>
            <a:solidFill>
              <a:srgbClr val="3A414B"/>
            </a:solidFill>
            <a:tailEnd type="oval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1" name="文本框 20"/>
          <p:cNvSpPr txBox="1"/>
          <p:nvPr/>
        </p:nvSpPr>
        <p:spPr>
          <a:xfrm>
            <a:off x="5653405" y="476123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/>
              <a:t>公交驿栈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846445" y="594931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消费端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241925" y="363537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供给端</a:t>
            </a:r>
          </a:p>
        </p:txBody>
      </p:sp>
      <p:pic>
        <p:nvPicPr>
          <p:cNvPr id="42" name="图片 41" descr="32313534303537303b32313534303536313bcdc5b6d3b7fecef1"/>
          <p:cNvPicPr>
            <a:picLocks noChangeAspect="1"/>
          </p:cNvPicPr>
          <p:nvPr/>
        </p:nvPicPr>
        <p:blipFill>
          <a:blip r:embed="rId17" cstate="print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9980295" y="5222240"/>
            <a:ext cx="767080" cy="7670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0365" y="58483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2.2.1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8"/>
          <p:cNvSpPr/>
          <p:nvPr/>
        </p:nvSpPr>
        <p:spPr bwMode="auto">
          <a:xfrm>
            <a:off x="404341" y="461612"/>
            <a:ext cx="598856" cy="5988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313530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 descr="D:\股权投资\公司自提项目\其他项目\公交驿栈\微信图片_2021040816470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9763" y="1600200"/>
            <a:ext cx="6788150" cy="48260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圆角矩形 3"/>
          <p:cNvSpPr/>
          <p:nvPr/>
        </p:nvSpPr>
        <p:spPr>
          <a:xfrm>
            <a:off x="7781925" y="1624013"/>
            <a:ext cx="3746500" cy="1716088"/>
          </a:xfrm>
          <a:prstGeom prst="roundRect">
            <a:avLst/>
          </a:prstGeom>
          <a:solidFill>
            <a:srgbClr val="E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lnSpc>
                <a:spcPct val="150000"/>
              </a:lnSpc>
              <a:buClr>
                <a:srgbClr val="808080"/>
              </a:buClr>
              <a:buFont typeface="Arial" panose="020B0604020202090204" pitchFamily="34" charset="0"/>
            </a:pPr>
            <a:r>
              <a:rPr lang="en-US" altLang="zh-CN" sz="1400" b="1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           </a:t>
            </a:r>
            <a:r>
              <a:rPr lang="en-US" altLang="zh-CN" sz="1400" b="1" strike="noStrike" noProof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</a:t>
            </a:r>
            <a:r>
              <a:rPr lang="en-US" altLang="zh-CN" sz="1400" b="1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</a:t>
            </a:r>
            <a:r>
              <a:rPr lang="zh-CN" altLang="en-US" sz="1400" b="1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央国企集采（</a:t>
            </a:r>
            <a:r>
              <a:rPr lang="en-US" altLang="zh-CN" sz="1400" b="1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B</a:t>
            </a:r>
            <a:r>
              <a:rPr lang="zh-CN" altLang="en-US" sz="1400" b="1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端）</a:t>
            </a:r>
          </a:p>
          <a:p>
            <a:pPr marL="285750" indent="-285750" fontAlgn="base">
              <a:lnSpc>
                <a:spcPct val="150000"/>
              </a:lnSpc>
              <a:buClr>
                <a:srgbClr val="808080"/>
              </a:buClr>
              <a:buFont typeface="Arial" panose="020B0604020202090204" pitchFamily="34" charset="0"/>
              <a:buChar char="•"/>
            </a:pPr>
            <a:r>
              <a:rPr lang="zh-CN" altLang="en-US" sz="1400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首都</a:t>
            </a:r>
            <a:r>
              <a:rPr lang="en-US" altLang="zh-CN" sz="1400" b="1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1000</a:t>
            </a:r>
            <a:r>
              <a:rPr lang="zh-CN" altLang="en-US" sz="1400" b="1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万</a:t>
            </a:r>
            <a:r>
              <a:rPr lang="en-US" altLang="zh-CN" sz="1400" b="1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+</a:t>
            </a:r>
            <a:r>
              <a:rPr lang="zh-CN" altLang="en-US" sz="1400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国有企业食堂采购、员工福利采购；</a:t>
            </a:r>
          </a:p>
          <a:p>
            <a:pPr marL="285750" indent="-285750" fontAlgn="base">
              <a:lnSpc>
                <a:spcPct val="150000"/>
              </a:lnSpc>
              <a:buClr>
                <a:srgbClr val="808080"/>
              </a:buClr>
              <a:buFont typeface="Arial" panose="020B0604020202090204" pitchFamily="34" charset="0"/>
              <a:buChar char="•"/>
            </a:pPr>
            <a:r>
              <a:rPr lang="zh-CN" altLang="en-US" sz="1400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服务于人民网、中信工会、华润集团等企事业单位，整体采购规模</a:t>
            </a:r>
            <a:r>
              <a:rPr lang="en-US" altLang="zh-CN" sz="1400" b="1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20</a:t>
            </a:r>
            <a:r>
              <a:rPr lang="zh-CN" altLang="en-US" sz="1400" b="1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亿</a:t>
            </a:r>
            <a:r>
              <a:rPr lang="zh-CN" altLang="en-US" sz="1400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以上。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781925" y="3546475"/>
            <a:ext cx="3746500" cy="1670050"/>
          </a:xfrm>
          <a:prstGeom prst="roundRect">
            <a:avLst/>
          </a:prstGeom>
          <a:solidFill>
            <a:srgbClr val="E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>
              <a:lnSpc>
                <a:spcPct val="150000"/>
              </a:lnSpc>
              <a:buClr>
                <a:srgbClr val="808080"/>
              </a:buClr>
              <a:buSzTx/>
              <a:buFont typeface="Arial" panose="020B0604020202090204" pitchFamily="34" charset="0"/>
            </a:pPr>
            <a:r>
              <a:rPr lang="en-US" altLang="zh-CN" sz="1400" b="1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             </a:t>
            </a:r>
            <a:r>
              <a:rPr lang="zh-CN" altLang="en-US" sz="1400" b="1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社区居民采购（</a:t>
            </a:r>
            <a:r>
              <a:rPr lang="en-US" altLang="zh-CN" sz="1400" b="1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C</a:t>
            </a:r>
            <a:r>
              <a:rPr lang="zh-CN" altLang="en-US" sz="1400" b="1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端）</a:t>
            </a:r>
          </a:p>
          <a:p>
            <a:pPr marL="285750" indent="-285750" algn="l" fontAlgn="base">
              <a:lnSpc>
                <a:spcPct val="150000"/>
              </a:lnSpc>
              <a:buClr>
                <a:srgbClr val="808080"/>
              </a:buClr>
              <a:buSzTx/>
              <a:buFont typeface="Arial" panose="020B0604020202090204" pitchFamily="34" charset="0"/>
              <a:buChar char="•"/>
            </a:pPr>
            <a:r>
              <a:rPr lang="zh-CN" altLang="en-US" sz="1400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北京</a:t>
            </a:r>
            <a:r>
              <a:rPr lang="en-US" altLang="zh-CN" sz="1400" b="1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2000万+</a:t>
            </a:r>
            <a:r>
              <a:rPr lang="zh-CN" altLang="en-US" sz="1400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常住消费人口</a:t>
            </a:r>
          </a:p>
          <a:p>
            <a:pPr marL="285750" indent="-285750" algn="l" fontAlgn="base">
              <a:lnSpc>
                <a:spcPct val="150000"/>
              </a:lnSpc>
              <a:buClr>
                <a:srgbClr val="808080"/>
              </a:buClr>
              <a:buSzTx/>
              <a:buFont typeface="Arial" panose="020B0604020202090204" pitchFamily="34" charset="0"/>
              <a:buChar char="•"/>
            </a:pPr>
            <a:r>
              <a:rPr lang="zh-CN" altLang="en-US" sz="1400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线下</a:t>
            </a:r>
            <a:r>
              <a:rPr lang="en-US" altLang="zh-CN" sz="1400" b="1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400+</a:t>
            </a:r>
            <a:r>
              <a:rPr lang="zh-CN" altLang="en-US" sz="1400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社区门店，近</a:t>
            </a:r>
            <a:r>
              <a:rPr lang="en-US" altLang="zh-CN" sz="1400" b="1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2万平</a:t>
            </a:r>
            <a:r>
              <a:rPr lang="zh-CN" altLang="en-US" sz="1400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精品展销馆</a:t>
            </a:r>
          </a:p>
          <a:p>
            <a:pPr marL="285750" indent="-285750" algn="l" fontAlgn="base">
              <a:lnSpc>
                <a:spcPct val="150000"/>
              </a:lnSpc>
              <a:buClr>
                <a:srgbClr val="808080"/>
              </a:buClr>
              <a:buSzTx/>
              <a:buFont typeface="Arial" panose="020B0604020202090204" pitchFamily="34" charset="0"/>
              <a:buChar char="•"/>
            </a:pPr>
            <a:r>
              <a:rPr lang="zh-CN" altLang="en-US" sz="1400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公交驿栈电商平台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7781925" y="5424488"/>
            <a:ext cx="3746500" cy="1001713"/>
          </a:xfrm>
          <a:prstGeom prst="roundRect">
            <a:avLst/>
          </a:prstGeom>
          <a:solidFill>
            <a:srgbClr val="E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 fontAlgn="base">
              <a:lnSpc>
                <a:spcPct val="150000"/>
              </a:lnSpc>
              <a:buClr>
                <a:srgbClr val="808080"/>
              </a:buClr>
              <a:buSzTx/>
              <a:buFont typeface="Arial" panose="020B0604020202090204" pitchFamily="34" charset="0"/>
              <a:buChar char="•"/>
            </a:pPr>
            <a:r>
              <a:rPr lang="en-US" altLang="zh-CN" sz="1400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                   </a:t>
            </a:r>
            <a:r>
              <a:rPr lang="en-US" altLang="zh-CN" sz="1400" b="1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公交系统采购</a:t>
            </a:r>
          </a:p>
          <a:p>
            <a:pPr marL="285750" indent="-285750" algn="l" fontAlgn="base">
              <a:lnSpc>
                <a:spcPct val="150000"/>
              </a:lnSpc>
              <a:buClr>
                <a:srgbClr val="808080"/>
              </a:buClr>
              <a:buSzTx/>
              <a:buFont typeface="Arial" panose="020B0604020202090204" pitchFamily="34" charset="0"/>
              <a:buChar char="•"/>
            </a:pPr>
            <a:r>
              <a:rPr lang="zh-CN" altLang="en-US" sz="1400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公交集团内部（</a:t>
            </a:r>
            <a:r>
              <a:rPr lang="en-US" altLang="zh-CN" sz="1400" b="1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14万</a:t>
            </a:r>
            <a:r>
              <a:rPr lang="zh-CN" altLang="en-US" sz="1400" strike="noStrike" noProof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员工，含安保员工）农产品消费订单定向采购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227672" y="461614"/>
            <a:ext cx="8528685" cy="598805"/>
            <a:chOff x="4518512" y="2209083"/>
            <a:chExt cx="8528685" cy="598805"/>
          </a:xfrm>
        </p:grpSpPr>
        <p:sp>
          <p:nvSpPr>
            <p:cNvPr id="18" name="Freeform 24"/>
            <p:cNvSpPr/>
            <p:nvPr/>
          </p:nvSpPr>
          <p:spPr bwMode="auto">
            <a:xfrm>
              <a:off x="4518512" y="2209083"/>
              <a:ext cx="8528685" cy="59880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95000"/>
              </a:schemeClr>
            </a:solidFill>
            <a:ln w="6350" cap="flat">
              <a:solidFill>
                <a:schemeClr val="bg1"/>
              </a:solidFill>
              <a:prstDash val="sysDot"/>
              <a:miter lim="800000"/>
            </a:ln>
          </p:spPr>
          <p:txBody>
            <a:bodyPr vert="horz" wrap="square" lIns="91404" tIns="45702" rIns="91404" bIns="45702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31353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618842" y="2269408"/>
              <a:ext cx="810450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项目定位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2400" b="1" dirty="0">
                  <a:solidFill>
                    <a:schemeClr val="bg1"/>
                  </a:solidFill>
                </a:rPr>
                <a:t>乡村振兴：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打造农产品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“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上行</a:t>
              </a:r>
              <a:r>
                <a:rPr lang="en-US" altLang="zh-CN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”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通道</a:t>
              </a:r>
              <a:endPara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704" t="37592" r="24278" b="36707"/>
          <a:stretch>
            <a:fillRect/>
          </a:stretch>
        </p:blipFill>
        <p:spPr>
          <a:xfrm>
            <a:off x="9980295" y="398145"/>
            <a:ext cx="1834515" cy="6781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0365" y="58483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2.2.2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8"/>
          <p:cNvSpPr/>
          <p:nvPr/>
        </p:nvSpPr>
        <p:spPr bwMode="auto">
          <a:xfrm>
            <a:off x="404341" y="461612"/>
            <a:ext cx="598856" cy="5988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313530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2"/>
          <p:cNvSpPr txBox="1"/>
          <p:nvPr/>
        </p:nvSpPr>
        <p:spPr>
          <a:xfrm>
            <a:off x="335280" y="5298440"/>
            <a:ext cx="1673225" cy="92202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kumimoji="1" 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辐射面积①</a:t>
            </a:r>
          </a:p>
          <a:p>
            <a:pPr lvl="0" algn="ctr">
              <a:lnSpc>
                <a:spcPct val="150000"/>
              </a:lnSpc>
              <a:buClrTx/>
              <a:buSzTx/>
              <a:buFontTx/>
            </a:pPr>
            <a:endParaRPr kumimoji="1" lang="zh-CN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0080" y="3416935"/>
            <a:ext cx="5754688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kumimoji="1" lang="zh-CN" b="1" dirty="0">
                <a:solidFill>
                  <a:srgbClr val="3A414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北京市发改委、商委、扶贫办重点支持的民生项目</a:t>
            </a:r>
          </a:p>
        </p:txBody>
      </p:sp>
      <p:grpSp>
        <p:nvGrpSpPr>
          <p:cNvPr id="15" name="组合 66"/>
          <p:cNvGrpSpPr/>
          <p:nvPr/>
        </p:nvGrpSpPr>
        <p:grpSpPr>
          <a:xfrm>
            <a:off x="501968" y="4347210"/>
            <a:ext cx="1312862" cy="964247"/>
            <a:chOff x="311546" y="3480537"/>
            <a:chExt cx="983737" cy="723341"/>
          </a:xfrm>
        </p:grpSpPr>
        <p:sp>
          <p:nvSpPr>
            <p:cNvPr id="16" name="圆角矩形"/>
            <p:cNvSpPr/>
            <p:nvPr/>
          </p:nvSpPr>
          <p:spPr>
            <a:xfrm>
              <a:off x="389762" y="3490540"/>
              <a:ext cx="801108" cy="713338"/>
            </a:xfrm>
            <a:prstGeom prst="roundRect">
              <a:avLst>
                <a:gd name="adj" fmla="val 7230"/>
              </a:avLst>
            </a:prstGeom>
            <a:noFill/>
            <a:ln w="25400" cap="flat">
              <a:solidFill>
                <a:srgbClr val="3A414B"/>
              </a:solidFill>
              <a:prstDash val="sysDot"/>
              <a:miter lim="400000"/>
            </a:ln>
            <a:effectLst/>
          </p:spPr>
          <p:txBody>
            <a:bodyPr wrap="square" lIns="33867" tIns="33867" rIns="33867" bIns="33867" numCol="1" anchor="ctr">
              <a:noAutofit/>
            </a:bodyPr>
            <a:lstStyle/>
            <a:p>
              <a:pPr fontAlgn="base">
                <a:defRPr sz="3200" b="0"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2135" strike="noStrike" noProof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矩形 61"/>
            <p:cNvSpPr/>
            <p:nvPr/>
          </p:nvSpPr>
          <p:spPr>
            <a:xfrm>
              <a:off x="311546" y="3480537"/>
              <a:ext cx="983737" cy="6916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kumimoji="1" lang="zh-CN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1200</a:t>
              </a:r>
            </a:p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kumimoji="1" lang="zh-CN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平方公里</a:t>
              </a:r>
              <a:endParaRPr lang="zh-CN" altLang="en-US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7" name="组合 74"/>
          <p:cNvGrpSpPr/>
          <p:nvPr/>
        </p:nvGrpSpPr>
        <p:grpSpPr>
          <a:xfrm>
            <a:off x="828675" y="1766888"/>
            <a:ext cx="1884363" cy="1287462"/>
            <a:chOff x="595377" y="1128592"/>
            <a:chExt cx="1413864" cy="965740"/>
          </a:xfrm>
        </p:grpSpPr>
        <p:sp>
          <p:nvSpPr>
            <p:cNvPr id="28" name="文本框 27"/>
            <p:cNvSpPr txBox="1"/>
            <p:nvPr/>
          </p:nvSpPr>
          <p:spPr>
            <a:xfrm>
              <a:off x="595377" y="1236717"/>
              <a:ext cx="1413864" cy="691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zh-CN" b="1" noProof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北京公交集团</a:t>
              </a:r>
            </a:p>
            <a:p>
              <a:pPr algn="ctr">
                <a:lnSpc>
                  <a:spcPct val="150000"/>
                </a:lnSpc>
              </a:pPr>
              <a:r>
                <a:rPr kumimoji="1" lang="zh-CN" b="1" kern="100" noProof="1">
                  <a:solidFill>
                    <a:srgbClr val="C00000"/>
                  </a:solidFill>
                  <a:effectLst>
                    <a:outerShdw blurRad="38100" dist="38100" dir="2700000" sx="1000" sy="1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全力打造</a:t>
              </a:r>
            </a:p>
          </p:txBody>
        </p:sp>
        <p:sp>
          <p:nvSpPr>
            <p:cNvPr id="29" name="圆角矩形"/>
            <p:cNvSpPr/>
            <p:nvPr/>
          </p:nvSpPr>
          <p:spPr>
            <a:xfrm>
              <a:off x="760145" y="1128592"/>
              <a:ext cx="1084566" cy="965740"/>
            </a:xfrm>
            <a:prstGeom prst="roundRect">
              <a:avLst>
                <a:gd name="adj" fmla="val 7230"/>
              </a:avLst>
            </a:prstGeom>
            <a:noFill/>
            <a:ln w="25400" cap="flat">
              <a:solidFill>
                <a:schemeClr val="tx1"/>
              </a:solidFill>
              <a:prstDash val="sysDot"/>
              <a:miter lim="400000"/>
            </a:ln>
            <a:effectLst/>
          </p:spPr>
          <p:txBody>
            <a:bodyPr wrap="square" lIns="33867" tIns="33867" rIns="33867" bIns="33867" numCol="1" anchor="ctr">
              <a:noAutofit/>
            </a:bodyPr>
            <a:lstStyle/>
            <a:p>
              <a:pPr fontAlgn="base">
                <a:defRPr sz="3200" b="0"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2135" strike="noStrike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76"/>
          <p:cNvGrpSpPr/>
          <p:nvPr/>
        </p:nvGrpSpPr>
        <p:grpSpPr>
          <a:xfrm>
            <a:off x="2536190" y="1766888"/>
            <a:ext cx="1862138" cy="1287462"/>
            <a:chOff x="1849164" y="1128592"/>
            <a:chExt cx="1396234" cy="965740"/>
          </a:xfrm>
        </p:grpSpPr>
        <p:sp>
          <p:nvSpPr>
            <p:cNvPr id="31" name="文本框 57"/>
            <p:cNvSpPr txBox="1"/>
            <p:nvPr/>
          </p:nvSpPr>
          <p:spPr>
            <a:xfrm>
              <a:off x="1849164" y="1226714"/>
              <a:ext cx="1396234" cy="691618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lvl="0" algn="ctr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kumimoji="1" lang="zh-CN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覆盖全北京</a:t>
              </a:r>
            </a:p>
            <a:p>
              <a:pPr lvl="0" algn="ctr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kumimoji="1" lang="zh-CN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网状布点</a:t>
              </a:r>
            </a:p>
          </p:txBody>
        </p:sp>
        <p:sp>
          <p:nvSpPr>
            <p:cNvPr id="32" name="圆角矩形"/>
            <p:cNvSpPr/>
            <p:nvPr/>
          </p:nvSpPr>
          <p:spPr>
            <a:xfrm>
              <a:off x="2016730" y="1128592"/>
              <a:ext cx="1084566" cy="965740"/>
            </a:xfrm>
            <a:prstGeom prst="roundRect">
              <a:avLst>
                <a:gd name="adj" fmla="val 7230"/>
              </a:avLst>
            </a:prstGeom>
            <a:noFill/>
            <a:ln w="25400" cap="flat">
              <a:solidFill>
                <a:schemeClr val="tx1"/>
              </a:solidFill>
              <a:prstDash val="sysDot"/>
              <a:miter lim="400000"/>
            </a:ln>
            <a:effectLst/>
          </p:spPr>
          <p:txBody>
            <a:bodyPr wrap="square" lIns="33867" tIns="33867" rIns="33867" bIns="33867" numCol="1" anchor="ctr">
              <a:noAutofit/>
            </a:bodyPr>
            <a:lstStyle/>
            <a:p>
              <a:pPr fontAlgn="base">
                <a:defRPr sz="3200" b="0"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2135" strike="noStrike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3" name="组合 75"/>
          <p:cNvGrpSpPr/>
          <p:nvPr/>
        </p:nvGrpSpPr>
        <p:grpSpPr>
          <a:xfrm>
            <a:off x="4252913" y="1766888"/>
            <a:ext cx="1744662" cy="1287462"/>
            <a:chOff x="3164716" y="1128592"/>
            <a:chExt cx="1307716" cy="965740"/>
          </a:xfrm>
        </p:grpSpPr>
        <p:sp>
          <p:nvSpPr>
            <p:cNvPr id="34" name="文本框 58"/>
            <p:cNvSpPr txBox="1"/>
            <p:nvPr/>
          </p:nvSpPr>
          <p:spPr>
            <a:xfrm>
              <a:off x="3164716" y="1226715"/>
              <a:ext cx="1307716" cy="691618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 anchor="t" anchorCtr="0">
              <a:spAutoFit/>
            </a:bodyPr>
            <a:lstStyle/>
            <a:p>
              <a:pPr lvl="0" algn="ctr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kumimoji="1" lang="zh-CN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线上线下</a:t>
              </a:r>
            </a:p>
            <a:p>
              <a:pPr lvl="0" algn="ctr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kumimoji="1" lang="zh-CN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庞大宣传网络</a:t>
              </a:r>
            </a:p>
          </p:txBody>
        </p:sp>
        <p:sp>
          <p:nvSpPr>
            <p:cNvPr id="35" name="圆角矩形"/>
            <p:cNvSpPr/>
            <p:nvPr/>
          </p:nvSpPr>
          <p:spPr>
            <a:xfrm>
              <a:off x="3276191" y="1128592"/>
              <a:ext cx="1084566" cy="965740"/>
            </a:xfrm>
            <a:prstGeom prst="roundRect">
              <a:avLst>
                <a:gd name="adj" fmla="val 7230"/>
              </a:avLst>
            </a:prstGeom>
            <a:noFill/>
            <a:ln w="25400" cap="flat">
              <a:solidFill>
                <a:schemeClr val="tx1"/>
              </a:solidFill>
              <a:prstDash val="sysDot"/>
              <a:miter lim="400000"/>
            </a:ln>
            <a:effectLst/>
          </p:spPr>
          <p:txBody>
            <a:bodyPr wrap="square" lIns="33867" tIns="33867" rIns="33867" bIns="33867" numCol="1" anchor="ctr">
              <a:noAutofit/>
            </a:bodyPr>
            <a:lstStyle/>
            <a:p>
              <a:pPr fontAlgn="base">
                <a:defRPr sz="3200" b="0"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2135" strike="noStrike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6" name="矩形 3"/>
          <p:cNvSpPr txBox="1"/>
          <p:nvPr/>
        </p:nvSpPr>
        <p:spPr>
          <a:xfrm>
            <a:off x="2008505" y="5298440"/>
            <a:ext cx="144780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kumimoji="1" 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场站位置②</a:t>
            </a:r>
          </a:p>
        </p:txBody>
      </p:sp>
      <p:sp>
        <p:nvSpPr>
          <p:cNvPr id="37" name="矩形 4"/>
          <p:cNvSpPr txBox="1"/>
          <p:nvPr/>
        </p:nvSpPr>
        <p:spPr>
          <a:xfrm>
            <a:off x="3788728" y="5298440"/>
            <a:ext cx="114300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kumimoji="1" 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栈点数量</a:t>
            </a:r>
          </a:p>
        </p:txBody>
      </p:sp>
      <p:sp>
        <p:nvSpPr>
          <p:cNvPr id="38" name="矩形 5"/>
          <p:cNvSpPr txBox="1"/>
          <p:nvPr/>
        </p:nvSpPr>
        <p:spPr>
          <a:xfrm>
            <a:off x="5251768" y="5298440"/>
            <a:ext cx="1143000" cy="36830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kumimoji="1" 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栈点面积</a:t>
            </a:r>
          </a:p>
        </p:txBody>
      </p:sp>
      <p:pic>
        <p:nvPicPr>
          <p:cNvPr id="39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5125" y="1767205"/>
            <a:ext cx="4929505" cy="46932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" name="文本框 1"/>
          <p:cNvSpPr txBox="1"/>
          <p:nvPr/>
        </p:nvSpPr>
        <p:spPr>
          <a:xfrm>
            <a:off x="228600" y="5897563"/>
            <a:ext cx="3708400" cy="7381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①涵盖</a:t>
            </a:r>
            <a:r>
              <a:rPr lang="en-US" altLang="zh-CN" sz="14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54%</a:t>
            </a:r>
            <a:r>
              <a:rPr lang="zh-CN" altLang="en-US" sz="14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北京建成区面积，</a:t>
            </a:r>
            <a:r>
              <a:rPr lang="en-US" altLang="zh-CN" sz="14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2020</a:t>
            </a:r>
            <a:r>
              <a:rPr lang="zh-CN" altLang="en-US" sz="14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年数据。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4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②</a:t>
            </a:r>
            <a:r>
              <a:rPr lang="zh-CN" altLang="zh-CN" sz="14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charset="-122"/>
              </a:rPr>
              <a:t>场站主要分布在北京四五环内核心位置。</a:t>
            </a:r>
          </a:p>
        </p:txBody>
      </p:sp>
      <p:grpSp>
        <p:nvGrpSpPr>
          <p:cNvPr id="42" name="组合 66"/>
          <p:cNvGrpSpPr/>
          <p:nvPr/>
        </p:nvGrpSpPr>
        <p:grpSpPr>
          <a:xfrm>
            <a:off x="2008188" y="4338955"/>
            <a:ext cx="1312862" cy="950913"/>
            <a:chOff x="311546" y="3480537"/>
            <a:chExt cx="983737" cy="713338"/>
          </a:xfrm>
        </p:grpSpPr>
        <p:sp>
          <p:nvSpPr>
            <p:cNvPr id="43" name="圆角矩形"/>
            <p:cNvSpPr/>
            <p:nvPr/>
          </p:nvSpPr>
          <p:spPr>
            <a:xfrm>
              <a:off x="389762" y="3480537"/>
              <a:ext cx="801108" cy="713338"/>
            </a:xfrm>
            <a:prstGeom prst="roundRect">
              <a:avLst>
                <a:gd name="adj" fmla="val 7230"/>
              </a:avLst>
            </a:prstGeom>
            <a:noFill/>
            <a:ln w="25400" cap="flat">
              <a:solidFill>
                <a:srgbClr val="3A414B"/>
              </a:solidFill>
              <a:prstDash val="sysDot"/>
              <a:miter lim="400000"/>
            </a:ln>
            <a:effectLst/>
          </p:spPr>
          <p:txBody>
            <a:bodyPr wrap="square" lIns="33867" tIns="33867" rIns="33867" bIns="33867" numCol="1" anchor="ctr">
              <a:noAutofit/>
            </a:bodyPr>
            <a:lstStyle/>
            <a:p>
              <a:pPr fontAlgn="base">
                <a:defRPr sz="3200" b="0"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2135" strike="noStrike" noProof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矩形 61"/>
            <p:cNvSpPr/>
            <p:nvPr/>
          </p:nvSpPr>
          <p:spPr>
            <a:xfrm>
              <a:off x="311546" y="3480537"/>
              <a:ext cx="983737" cy="6916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kumimoji="1" lang="zh-CN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北京</a:t>
              </a:r>
            </a:p>
            <a:p>
              <a:pPr algn="ctr">
                <a:lnSpc>
                  <a:spcPct val="150000"/>
                </a:lnSpc>
                <a:buClrTx/>
                <a:buSzTx/>
                <a:buFontTx/>
                <a:buNone/>
              </a:pPr>
              <a:r>
                <a:rPr kumimoji="1" lang="zh-CN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四五环内</a:t>
              </a:r>
            </a:p>
          </p:txBody>
        </p:sp>
      </p:grpSp>
      <p:grpSp>
        <p:nvGrpSpPr>
          <p:cNvPr id="47" name="组合 66"/>
          <p:cNvGrpSpPr/>
          <p:nvPr/>
        </p:nvGrpSpPr>
        <p:grpSpPr>
          <a:xfrm>
            <a:off x="3530283" y="4333240"/>
            <a:ext cx="1312862" cy="950913"/>
            <a:chOff x="289183" y="3480537"/>
            <a:chExt cx="983737" cy="713338"/>
          </a:xfrm>
        </p:grpSpPr>
        <p:sp>
          <p:nvSpPr>
            <p:cNvPr id="48" name="圆角矩形"/>
            <p:cNvSpPr/>
            <p:nvPr/>
          </p:nvSpPr>
          <p:spPr>
            <a:xfrm>
              <a:off x="389762" y="3480537"/>
              <a:ext cx="801108" cy="713338"/>
            </a:xfrm>
            <a:prstGeom prst="roundRect">
              <a:avLst>
                <a:gd name="adj" fmla="val 7230"/>
              </a:avLst>
            </a:prstGeom>
            <a:noFill/>
            <a:ln w="25400" cap="flat">
              <a:solidFill>
                <a:srgbClr val="3A414B"/>
              </a:solidFill>
              <a:prstDash val="sysDot"/>
              <a:miter lim="400000"/>
            </a:ln>
            <a:effectLst/>
          </p:spPr>
          <p:txBody>
            <a:bodyPr wrap="square" lIns="33867" tIns="33867" rIns="33867" bIns="33867" numCol="1" anchor="ctr">
              <a:noAutofit/>
            </a:bodyPr>
            <a:lstStyle/>
            <a:p>
              <a:pPr fontAlgn="base">
                <a:defRPr sz="3200" b="0"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2135" strike="noStrike" noProof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矩形 61"/>
            <p:cNvSpPr/>
            <p:nvPr/>
          </p:nvSpPr>
          <p:spPr>
            <a:xfrm>
              <a:off x="289183" y="3611057"/>
              <a:ext cx="983737" cy="3801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kumimoji="1" lang="en-US" altLang="zh-CN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400+</a:t>
              </a:r>
            </a:p>
          </p:txBody>
        </p:sp>
      </p:grpSp>
      <p:grpSp>
        <p:nvGrpSpPr>
          <p:cNvPr id="51" name="组合 66"/>
          <p:cNvGrpSpPr/>
          <p:nvPr/>
        </p:nvGrpSpPr>
        <p:grpSpPr>
          <a:xfrm>
            <a:off x="5068888" y="4347210"/>
            <a:ext cx="1312862" cy="950913"/>
            <a:chOff x="299175" y="3480537"/>
            <a:chExt cx="983737" cy="713338"/>
          </a:xfrm>
        </p:grpSpPr>
        <p:sp>
          <p:nvSpPr>
            <p:cNvPr id="52" name="圆角矩形"/>
            <p:cNvSpPr/>
            <p:nvPr/>
          </p:nvSpPr>
          <p:spPr>
            <a:xfrm>
              <a:off x="389762" y="3480537"/>
              <a:ext cx="801108" cy="713338"/>
            </a:xfrm>
            <a:prstGeom prst="roundRect">
              <a:avLst>
                <a:gd name="adj" fmla="val 7230"/>
              </a:avLst>
            </a:prstGeom>
            <a:noFill/>
            <a:ln w="25400" cap="flat">
              <a:solidFill>
                <a:srgbClr val="3A414B"/>
              </a:solidFill>
              <a:prstDash val="sysDot"/>
              <a:miter lim="400000"/>
            </a:ln>
            <a:effectLst/>
          </p:spPr>
          <p:txBody>
            <a:bodyPr wrap="square" lIns="33867" tIns="33867" rIns="33867" bIns="33867" numCol="1" anchor="ctr">
              <a:noAutofit/>
            </a:bodyPr>
            <a:lstStyle/>
            <a:p>
              <a:pPr fontAlgn="base">
                <a:defRPr sz="3200" b="0"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2135" strike="noStrike" noProof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3" name="矩形 61"/>
            <p:cNvSpPr/>
            <p:nvPr/>
          </p:nvSpPr>
          <p:spPr>
            <a:xfrm>
              <a:off x="299175" y="3491493"/>
              <a:ext cx="983737" cy="6916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kumimoji="1" lang="en-US" altLang="zh-CN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400-1000</a:t>
              </a:r>
            </a:p>
            <a:p>
              <a:pPr algn="ctr">
                <a:lnSpc>
                  <a:spcPct val="150000"/>
                </a:lnSpc>
                <a:buClrTx/>
                <a:buSzTx/>
                <a:buNone/>
              </a:pPr>
              <a:r>
                <a:rPr kumimoji="1" lang="zh-CN" altLang="en-US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㎡</a:t>
              </a:r>
              <a:r>
                <a:rPr kumimoji="1" lang="en-US" altLang="zh-CN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kumimoji="1" lang="zh-CN" altLang="en-US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个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227672" y="461614"/>
            <a:ext cx="8528685" cy="598805"/>
            <a:chOff x="4518512" y="2209083"/>
            <a:chExt cx="8528685" cy="598805"/>
          </a:xfrm>
        </p:grpSpPr>
        <p:sp>
          <p:nvSpPr>
            <p:cNvPr id="22" name="Freeform 24"/>
            <p:cNvSpPr/>
            <p:nvPr/>
          </p:nvSpPr>
          <p:spPr bwMode="auto">
            <a:xfrm>
              <a:off x="4518512" y="2209083"/>
              <a:ext cx="8528685" cy="59880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95000"/>
              </a:schemeClr>
            </a:solidFill>
            <a:ln w="6350" cap="flat">
              <a:solidFill>
                <a:schemeClr val="bg1"/>
              </a:solidFill>
              <a:prstDash val="sysDot"/>
              <a:miter lim="800000"/>
            </a:ln>
          </p:spPr>
          <p:txBody>
            <a:bodyPr vert="horz" wrap="square" lIns="91404" tIns="45702" rIns="91404" bIns="45702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31353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618842" y="2269408"/>
              <a:ext cx="810450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项目资源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北京市最大的便民服务综合体项目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704" t="37592" r="24278" b="36707"/>
          <a:stretch>
            <a:fillRect/>
          </a:stretch>
        </p:blipFill>
        <p:spPr>
          <a:xfrm>
            <a:off x="9980295" y="398145"/>
            <a:ext cx="1834515" cy="6781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1165" y="58483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8"/>
          <p:cNvSpPr/>
          <p:nvPr/>
        </p:nvSpPr>
        <p:spPr bwMode="auto">
          <a:xfrm>
            <a:off x="404341" y="461612"/>
            <a:ext cx="598856" cy="5988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313530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670685" y="1989455"/>
            <a:ext cx="9063990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cs typeface="仿宋_GB2312" panose="02010609030101010101" charset="0"/>
              </a:rPr>
              <a:t>       </a:t>
            </a:r>
            <a:r>
              <a:rPr lang="zh-CN" sz="1400">
                <a:cs typeface="仿宋_GB2312" panose="02010609030101010101" charset="0"/>
              </a:rPr>
              <a:t>根据场站周边需求和发展理念，规划了八类主要功能业态模块，形成公交便民综合体业态库。对具体场站进行规划设计时，</a:t>
            </a:r>
            <a:r>
              <a:rPr lang="zh-CN" altLang="en-US" sz="1400" spc="15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90204" pitchFamily="34" charset="0"/>
                <a:cs typeface="微软雅黑" panose="020B0503020204020204" charset="-122"/>
                <a:sym typeface="Arial" panose="020B0604020202090204" pitchFamily="34" charset="0"/>
              </a:rPr>
              <a:t>结合场站现状情况，针对不同区位和居民需求特征，进行业态功能组合。</a:t>
            </a:r>
            <a:endParaRPr lang="zh-CN" altLang="en-US"/>
          </a:p>
        </p:txBody>
      </p:sp>
      <p:sp>
        <p:nvSpPr>
          <p:cNvPr id="3" name="任意多边形 2"/>
          <p:cNvSpPr/>
          <p:nvPr>
            <p:custDataLst>
              <p:tags r:id="rId1"/>
            </p:custDataLst>
          </p:nvPr>
        </p:nvSpPr>
        <p:spPr bwMode="auto">
          <a:xfrm>
            <a:off x="3318066" y="4541021"/>
            <a:ext cx="1057320" cy="1324512"/>
          </a:xfrm>
          <a:custGeom>
            <a:avLst/>
            <a:gdLst>
              <a:gd name="T0" fmla="*/ 1098 w 1108"/>
              <a:gd name="T1" fmla="*/ 590 h 1388"/>
              <a:gd name="T2" fmla="*/ 1098 w 1108"/>
              <a:gd name="T3" fmla="*/ 590 h 1388"/>
              <a:gd name="T4" fmla="*/ 1092 w 1108"/>
              <a:gd name="T5" fmla="*/ 582 h 1388"/>
              <a:gd name="T6" fmla="*/ 1086 w 1108"/>
              <a:gd name="T7" fmla="*/ 574 h 1388"/>
              <a:gd name="T8" fmla="*/ 1078 w 1108"/>
              <a:gd name="T9" fmla="*/ 566 h 1388"/>
              <a:gd name="T10" fmla="*/ 1070 w 1108"/>
              <a:gd name="T11" fmla="*/ 560 h 1388"/>
              <a:gd name="T12" fmla="*/ 1060 w 1108"/>
              <a:gd name="T13" fmla="*/ 554 h 1388"/>
              <a:gd name="T14" fmla="*/ 1050 w 1108"/>
              <a:gd name="T15" fmla="*/ 550 h 1388"/>
              <a:gd name="T16" fmla="*/ 1038 w 1108"/>
              <a:gd name="T17" fmla="*/ 548 h 1388"/>
              <a:gd name="T18" fmla="*/ 1028 w 1108"/>
              <a:gd name="T19" fmla="*/ 548 h 1388"/>
              <a:gd name="T20" fmla="*/ 854 w 1108"/>
              <a:gd name="T21" fmla="*/ 548 h 1388"/>
              <a:gd name="T22" fmla="*/ 854 w 1108"/>
              <a:gd name="T23" fmla="*/ 0 h 1388"/>
              <a:gd name="T24" fmla="*/ 254 w 1108"/>
              <a:gd name="T25" fmla="*/ 0 h 1388"/>
              <a:gd name="T26" fmla="*/ 254 w 1108"/>
              <a:gd name="T27" fmla="*/ 548 h 1388"/>
              <a:gd name="T28" fmla="*/ 80 w 1108"/>
              <a:gd name="T29" fmla="*/ 548 h 1388"/>
              <a:gd name="T30" fmla="*/ 80 w 1108"/>
              <a:gd name="T31" fmla="*/ 548 h 1388"/>
              <a:gd name="T32" fmla="*/ 70 w 1108"/>
              <a:gd name="T33" fmla="*/ 548 h 1388"/>
              <a:gd name="T34" fmla="*/ 58 w 1108"/>
              <a:gd name="T35" fmla="*/ 550 h 1388"/>
              <a:gd name="T36" fmla="*/ 48 w 1108"/>
              <a:gd name="T37" fmla="*/ 554 h 1388"/>
              <a:gd name="T38" fmla="*/ 38 w 1108"/>
              <a:gd name="T39" fmla="*/ 560 h 1388"/>
              <a:gd name="T40" fmla="*/ 30 w 1108"/>
              <a:gd name="T41" fmla="*/ 566 h 1388"/>
              <a:gd name="T42" fmla="*/ 22 w 1108"/>
              <a:gd name="T43" fmla="*/ 574 h 1388"/>
              <a:gd name="T44" fmla="*/ 16 w 1108"/>
              <a:gd name="T45" fmla="*/ 582 h 1388"/>
              <a:gd name="T46" fmla="*/ 10 w 1108"/>
              <a:gd name="T47" fmla="*/ 590 h 1388"/>
              <a:gd name="T48" fmla="*/ 10 w 1108"/>
              <a:gd name="T49" fmla="*/ 590 h 1388"/>
              <a:gd name="T50" fmla="*/ 4 w 1108"/>
              <a:gd name="T51" fmla="*/ 602 h 1388"/>
              <a:gd name="T52" fmla="*/ 2 w 1108"/>
              <a:gd name="T53" fmla="*/ 612 h 1388"/>
              <a:gd name="T54" fmla="*/ 0 w 1108"/>
              <a:gd name="T55" fmla="*/ 622 h 1388"/>
              <a:gd name="T56" fmla="*/ 0 w 1108"/>
              <a:gd name="T57" fmla="*/ 634 h 1388"/>
              <a:gd name="T58" fmla="*/ 2 w 1108"/>
              <a:gd name="T59" fmla="*/ 644 h 1388"/>
              <a:gd name="T60" fmla="*/ 4 w 1108"/>
              <a:gd name="T61" fmla="*/ 654 h 1388"/>
              <a:gd name="T62" fmla="*/ 10 w 1108"/>
              <a:gd name="T63" fmla="*/ 664 h 1388"/>
              <a:gd name="T64" fmla="*/ 14 w 1108"/>
              <a:gd name="T65" fmla="*/ 674 h 1388"/>
              <a:gd name="T66" fmla="*/ 488 w 1108"/>
              <a:gd name="T67" fmla="*/ 1354 h 1388"/>
              <a:gd name="T68" fmla="*/ 488 w 1108"/>
              <a:gd name="T69" fmla="*/ 1354 h 1388"/>
              <a:gd name="T70" fmla="*/ 502 w 1108"/>
              <a:gd name="T71" fmla="*/ 1368 h 1388"/>
              <a:gd name="T72" fmla="*/ 516 w 1108"/>
              <a:gd name="T73" fmla="*/ 1378 h 1388"/>
              <a:gd name="T74" fmla="*/ 534 w 1108"/>
              <a:gd name="T75" fmla="*/ 1386 h 1388"/>
              <a:gd name="T76" fmla="*/ 554 w 1108"/>
              <a:gd name="T77" fmla="*/ 1388 h 1388"/>
              <a:gd name="T78" fmla="*/ 554 w 1108"/>
              <a:gd name="T79" fmla="*/ 1388 h 1388"/>
              <a:gd name="T80" fmla="*/ 574 w 1108"/>
              <a:gd name="T81" fmla="*/ 1386 h 1388"/>
              <a:gd name="T82" fmla="*/ 592 w 1108"/>
              <a:gd name="T83" fmla="*/ 1378 h 1388"/>
              <a:gd name="T84" fmla="*/ 606 w 1108"/>
              <a:gd name="T85" fmla="*/ 1368 h 1388"/>
              <a:gd name="T86" fmla="*/ 620 w 1108"/>
              <a:gd name="T87" fmla="*/ 1354 h 1388"/>
              <a:gd name="T88" fmla="*/ 1094 w 1108"/>
              <a:gd name="T89" fmla="*/ 674 h 1388"/>
              <a:gd name="T90" fmla="*/ 1094 w 1108"/>
              <a:gd name="T91" fmla="*/ 674 h 1388"/>
              <a:gd name="T92" fmla="*/ 1098 w 1108"/>
              <a:gd name="T93" fmla="*/ 664 h 1388"/>
              <a:gd name="T94" fmla="*/ 1104 w 1108"/>
              <a:gd name="T95" fmla="*/ 654 h 1388"/>
              <a:gd name="T96" fmla="*/ 1106 w 1108"/>
              <a:gd name="T97" fmla="*/ 644 h 1388"/>
              <a:gd name="T98" fmla="*/ 1108 w 1108"/>
              <a:gd name="T99" fmla="*/ 634 h 1388"/>
              <a:gd name="T100" fmla="*/ 1108 w 1108"/>
              <a:gd name="T101" fmla="*/ 622 h 1388"/>
              <a:gd name="T102" fmla="*/ 1106 w 1108"/>
              <a:gd name="T103" fmla="*/ 612 h 1388"/>
              <a:gd name="T104" fmla="*/ 1104 w 1108"/>
              <a:gd name="T105" fmla="*/ 602 h 1388"/>
              <a:gd name="T106" fmla="*/ 1098 w 1108"/>
              <a:gd name="T107" fmla="*/ 590 h 1388"/>
              <a:gd name="T108" fmla="*/ 1098 w 1108"/>
              <a:gd name="T109" fmla="*/ 590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08" h="1388">
                <a:moveTo>
                  <a:pt x="1098" y="590"/>
                </a:moveTo>
                <a:lnTo>
                  <a:pt x="1098" y="590"/>
                </a:lnTo>
                <a:lnTo>
                  <a:pt x="1092" y="582"/>
                </a:lnTo>
                <a:lnTo>
                  <a:pt x="1086" y="574"/>
                </a:lnTo>
                <a:lnTo>
                  <a:pt x="1078" y="566"/>
                </a:lnTo>
                <a:lnTo>
                  <a:pt x="1070" y="560"/>
                </a:lnTo>
                <a:lnTo>
                  <a:pt x="1060" y="554"/>
                </a:lnTo>
                <a:lnTo>
                  <a:pt x="1050" y="550"/>
                </a:lnTo>
                <a:lnTo>
                  <a:pt x="1038" y="548"/>
                </a:lnTo>
                <a:lnTo>
                  <a:pt x="1028" y="548"/>
                </a:lnTo>
                <a:lnTo>
                  <a:pt x="854" y="548"/>
                </a:lnTo>
                <a:lnTo>
                  <a:pt x="854" y="0"/>
                </a:lnTo>
                <a:lnTo>
                  <a:pt x="254" y="0"/>
                </a:lnTo>
                <a:lnTo>
                  <a:pt x="254" y="548"/>
                </a:lnTo>
                <a:lnTo>
                  <a:pt x="80" y="548"/>
                </a:lnTo>
                <a:lnTo>
                  <a:pt x="80" y="548"/>
                </a:lnTo>
                <a:lnTo>
                  <a:pt x="70" y="548"/>
                </a:lnTo>
                <a:lnTo>
                  <a:pt x="58" y="550"/>
                </a:lnTo>
                <a:lnTo>
                  <a:pt x="48" y="554"/>
                </a:lnTo>
                <a:lnTo>
                  <a:pt x="38" y="560"/>
                </a:lnTo>
                <a:lnTo>
                  <a:pt x="30" y="566"/>
                </a:lnTo>
                <a:lnTo>
                  <a:pt x="22" y="574"/>
                </a:lnTo>
                <a:lnTo>
                  <a:pt x="16" y="582"/>
                </a:lnTo>
                <a:lnTo>
                  <a:pt x="10" y="590"/>
                </a:lnTo>
                <a:lnTo>
                  <a:pt x="10" y="590"/>
                </a:lnTo>
                <a:lnTo>
                  <a:pt x="4" y="602"/>
                </a:lnTo>
                <a:lnTo>
                  <a:pt x="2" y="612"/>
                </a:lnTo>
                <a:lnTo>
                  <a:pt x="0" y="622"/>
                </a:lnTo>
                <a:lnTo>
                  <a:pt x="0" y="634"/>
                </a:lnTo>
                <a:lnTo>
                  <a:pt x="2" y="644"/>
                </a:lnTo>
                <a:lnTo>
                  <a:pt x="4" y="654"/>
                </a:lnTo>
                <a:lnTo>
                  <a:pt x="10" y="664"/>
                </a:lnTo>
                <a:lnTo>
                  <a:pt x="14" y="674"/>
                </a:lnTo>
                <a:lnTo>
                  <a:pt x="488" y="1354"/>
                </a:lnTo>
                <a:lnTo>
                  <a:pt x="488" y="1354"/>
                </a:lnTo>
                <a:lnTo>
                  <a:pt x="502" y="1368"/>
                </a:lnTo>
                <a:lnTo>
                  <a:pt x="516" y="1378"/>
                </a:lnTo>
                <a:lnTo>
                  <a:pt x="534" y="1386"/>
                </a:lnTo>
                <a:lnTo>
                  <a:pt x="554" y="1388"/>
                </a:lnTo>
                <a:lnTo>
                  <a:pt x="554" y="1388"/>
                </a:lnTo>
                <a:lnTo>
                  <a:pt x="574" y="1386"/>
                </a:lnTo>
                <a:lnTo>
                  <a:pt x="592" y="1378"/>
                </a:lnTo>
                <a:lnTo>
                  <a:pt x="606" y="1368"/>
                </a:lnTo>
                <a:lnTo>
                  <a:pt x="620" y="1354"/>
                </a:lnTo>
                <a:lnTo>
                  <a:pt x="1094" y="674"/>
                </a:lnTo>
                <a:lnTo>
                  <a:pt x="1094" y="674"/>
                </a:lnTo>
                <a:lnTo>
                  <a:pt x="1098" y="664"/>
                </a:lnTo>
                <a:lnTo>
                  <a:pt x="1104" y="654"/>
                </a:lnTo>
                <a:lnTo>
                  <a:pt x="1106" y="644"/>
                </a:lnTo>
                <a:lnTo>
                  <a:pt x="1108" y="634"/>
                </a:lnTo>
                <a:lnTo>
                  <a:pt x="1108" y="622"/>
                </a:lnTo>
                <a:lnTo>
                  <a:pt x="1106" y="612"/>
                </a:lnTo>
                <a:lnTo>
                  <a:pt x="1104" y="602"/>
                </a:lnTo>
                <a:lnTo>
                  <a:pt x="1098" y="590"/>
                </a:lnTo>
                <a:lnTo>
                  <a:pt x="1098" y="590"/>
                </a:lnTo>
                <a:close/>
              </a:path>
            </a:pathLst>
          </a:custGeom>
          <a:solidFill>
            <a:srgbClr val="475F77"/>
          </a:solidFill>
          <a:ln w="3175">
            <a:solidFill>
              <a:sysClr val="window" lastClr="FFFFFF"/>
            </a:solidFill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2"/>
            </p:custDataLst>
          </p:nvPr>
        </p:nvSpPr>
        <p:spPr bwMode="auto">
          <a:xfrm>
            <a:off x="4999471" y="3105815"/>
            <a:ext cx="610726" cy="660348"/>
          </a:xfrm>
          <a:custGeom>
            <a:avLst/>
            <a:gdLst>
              <a:gd name="T0" fmla="*/ 340 w 640"/>
              <a:gd name="T1" fmla="*/ 692 h 692"/>
              <a:gd name="T2" fmla="*/ 640 w 640"/>
              <a:gd name="T3" fmla="*/ 172 h 692"/>
              <a:gd name="T4" fmla="*/ 640 w 640"/>
              <a:gd name="T5" fmla="*/ 172 h 692"/>
              <a:gd name="T6" fmla="*/ 566 w 640"/>
              <a:gd name="T7" fmla="*/ 136 h 692"/>
              <a:gd name="T8" fmla="*/ 492 w 640"/>
              <a:gd name="T9" fmla="*/ 104 h 692"/>
              <a:gd name="T10" fmla="*/ 414 w 640"/>
              <a:gd name="T11" fmla="*/ 74 h 692"/>
              <a:gd name="T12" fmla="*/ 334 w 640"/>
              <a:gd name="T13" fmla="*/ 50 h 692"/>
              <a:gd name="T14" fmla="*/ 294 w 640"/>
              <a:gd name="T15" fmla="*/ 40 h 692"/>
              <a:gd name="T16" fmla="*/ 254 w 640"/>
              <a:gd name="T17" fmla="*/ 32 h 692"/>
              <a:gd name="T18" fmla="*/ 212 w 640"/>
              <a:gd name="T19" fmla="*/ 24 h 692"/>
              <a:gd name="T20" fmla="*/ 170 w 640"/>
              <a:gd name="T21" fmla="*/ 16 h 692"/>
              <a:gd name="T22" fmla="*/ 128 w 640"/>
              <a:gd name="T23" fmla="*/ 10 h 692"/>
              <a:gd name="T24" fmla="*/ 86 w 640"/>
              <a:gd name="T25" fmla="*/ 6 h 692"/>
              <a:gd name="T26" fmla="*/ 44 w 640"/>
              <a:gd name="T27" fmla="*/ 2 h 692"/>
              <a:gd name="T28" fmla="*/ 0 w 640"/>
              <a:gd name="T29" fmla="*/ 0 h 692"/>
              <a:gd name="T30" fmla="*/ 0 w 640"/>
              <a:gd name="T31" fmla="*/ 602 h 692"/>
              <a:gd name="T32" fmla="*/ 0 w 640"/>
              <a:gd name="T33" fmla="*/ 602 h 692"/>
              <a:gd name="T34" fmla="*/ 46 w 640"/>
              <a:gd name="T35" fmla="*/ 606 h 692"/>
              <a:gd name="T36" fmla="*/ 90 w 640"/>
              <a:gd name="T37" fmla="*/ 612 h 692"/>
              <a:gd name="T38" fmla="*/ 134 w 640"/>
              <a:gd name="T39" fmla="*/ 620 h 692"/>
              <a:gd name="T40" fmla="*/ 176 w 640"/>
              <a:gd name="T41" fmla="*/ 630 h 692"/>
              <a:gd name="T42" fmla="*/ 218 w 640"/>
              <a:gd name="T43" fmla="*/ 642 h 692"/>
              <a:gd name="T44" fmla="*/ 260 w 640"/>
              <a:gd name="T45" fmla="*/ 658 h 692"/>
              <a:gd name="T46" fmla="*/ 300 w 640"/>
              <a:gd name="T47" fmla="*/ 674 h 692"/>
              <a:gd name="T48" fmla="*/ 340 w 640"/>
              <a:gd name="T49" fmla="*/ 692 h 692"/>
              <a:gd name="T50" fmla="*/ 340 w 640"/>
              <a:gd name="T51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40" h="692">
                <a:moveTo>
                  <a:pt x="340" y="692"/>
                </a:moveTo>
                <a:lnTo>
                  <a:pt x="640" y="172"/>
                </a:lnTo>
                <a:lnTo>
                  <a:pt x="640" y="172"/>
                </a:lnTo>
                <a:lnTo>
                  <a:pt x="566" y="136"/>
                </a:lnTo>
                <a:lnTo>
                  <a:pt x="492" y="104"/>
                </a:lnTo>
                <a:lnTo>
                  <a:pt x="414" y="74"/>
                </a:lnTo>
                <a:lnTo>
                  <a:pt x="334" y="50"/>
                </a:lnTo>
                <a:lnTo>
                  <a:pt x="294" y="40"/>
                </a:lnTo>
                <a:lnTo>
                  <a:pt x="254" y="32"/>
                </a:lnTo>
                <a:lnTo>
                  <a:pt x="212" y="24"/>
                </a:lnTo>
                <a:lnTo>
                  <a:pt x="170" y="16"/>
                </a:lnTo>
                <a:lnTo>
                  <a:pt x="128" y="10"/>
                </a:lnTo>
                <a:lnTo>
                  <a:pt x="86" y="6"/>
                </a:lnTo>
                <a:lnTo>
                  <a:pt x="44" y="2"/>
                </a:lnTo>
                <a:lnTo>
                  <a:pt x="0" y="0"/>
                </a:lnTo>
                <a:lnTo>
                  <a:pt x="0" y="602"/>
                </a:lnTo>
                <a:lnTo>
                  <a:pt x="0" y="602"/>
                </a:lnTo>
                <a:lnTo>
                  <a:pt x="46" y="606"/>
                </a:lnTo>
                <a:lnTo>
                  <a:pt x="90" y="612"/>
                </a:lnTo>
                <a:lnTo>
                  <a:pt x="134" y="620"/>
                </a:lnTo>
                <a:lnTo>
                  <a:pt x="176" y="630"/>
                </a:lnTo>
                <a:lnTo>
                  <a:pt x="218" y="642"/>
                </a:lnTo>
                <a:lnTo>
                  <a:pt x="260" y="658"/>
                </a:lnTo>
                <a:lnTo>
                  <a:pt x="300" y="674"/>
                </a:lnTo>
                <a:lnTo>
                  <a:pt x="340" y="692"/>
                </a:lnTo>
                <a:lnTo>
                  <a:pt x="340" y="69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ysClr val="window" lastClr="FFFFFF"/>
            </a:solidFill>
          </a:ln>
        </p:spPr>
        <p:txBody>
          <a:bodyPr wrap="square" lIns="91440" tIns="45720" rIns="91440" bIns="45720" anchor="ctr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</a:pPr>
            <a:endParaRPr>
              <a:latin typeface="Arial" panose="020B0604020202090204" pitchFamily="34" charset="0"/>
              <a:cs typeface="+mn-ea"/>
              <a:sym typeface="Arial" panose="020B0604020202090204" pitchFamily="34" charset="0"/>
            </a:endParaRPr>
          </a:p>
        </p:txBody>
      </p:sp>
      <p:sp>
        <p:nvSpPr>
          <p:cNvPr id="29" name="任意多边形 28"/>
          <p:cNvSpPr/>
          <p:nvPr>
            <p:custDataLst>
              <p:tags r:id="rId3"/>
            </p:custDataLst>
          </p:nvPr>
        </p:nvSpPr>
        <p:spPr bwMode="auto">
          <a:xfrm>
            <a:off x="5686540" y="3842503"/>
            <a:ext cx="660348" cy="610725"/>
          </a:xfrm>
          <a:custGeom>
            <a:avLst/>
            <a:gdLst>
              <a:gd name="T0" fmla="*/ 90 w 692"/>
              <a:gd name="T1" fmla="*/ 640 h 640"/>
              <a:gd name="T2" fmla="*/ 692 w 692"/>
              <a:gd name="T3" fmla="*/ 640 h 640"/>
              <a:gd name="T4" fmla="*/ 692 w 692"/>
              <a:gd name="T5" fmla="*/ 640 h 640"/>
              <a:gd name="T6" fmla="*/ 690 w 692"/>
              <a:gd name="T7" fmla="*/ 596 h 640"/>
              <a:gd name="T8" fmla="*/ 686 w 692"/>
              <a:gd name="T9" fmla="*/ 554 h 640"/>
              <a:gd name="T10" fmla="*/ 682 w 692"/>
              <a:gd name="T11" fmla="*/ 512 h 640"/>
              <a:gd name="T12" fmla="*/ 676 w 692"/>
              <a:gd name="T13" fmla="*/ 470 h 640"/>
              <a:gd name="T14" fmla="*/ 668 w 692"/>
              <a:gd name="T15" fmla="*/ 428 h 640"/>
              <a:gd name="T16" fmla="*/ 660 w 692"/>
              <a:gd name="T17" fmla="*/ 386 h 640"/>
              <a:gd name="T18" fmla="*/ 652 w 692"/>
              <a:gd name="T19" fmla="*/ 346 h 640"/>
              <a:gd name="T20" fmla="*/ 640 w 692"/>
              <a:gd name="T21" fmla="*/ 304 h 640"/>
              <a:gd name="T22" fmla="*/ 616 w 692"/>
              <a:gd name="T23" fmla="*/ 226 h 640"/>
              <a:gd name="T24" fmla="*/ 588 w 692"/>
              <a:gd name="T25" fmla="*/ 148 h 640"/>
              <a:gd name="T26" fmla="*/ 556 w 692"/>
              <a:gd name="T27" fmla="*/ 72 h 640"/>
              <a:gd name="T28" fmla="*/ 520 w 692"/>
              <a:gd name="T29" fmla="*/ 0 h 640"/>
              <a:gd name="T30" fmla="*/ 0 w 692"/>
              <a:gd name="T31" fmla="*/ 300 h 640"/>
              <a:gd name="T32" fmla="*/ 0 w 692"/>
              <a:gd name="T33" fmla="*/ 300 h 640"/>
              <a:gd name="T34" fmla="*/ 18 w 692"/>
              <a:gd name="T35" fmla="*/ 340 h 640"/>
              <a:gd name="T36" fmla="*/ 34 w 692"/>
              <a:gd name="T37" fmla="*/ 380 h 640"/>
              <a:gd name="T38" fmla="*/ 50 w 692"/>
              <a:gd name="T39" fmla="*/ 420 h 640"/>
              <a:gd name="T40" fmla="*/ 62 w 692"/>
              <a:gd name="T41" fmla="*/ 462 h 640"/>
              <a:gd name="T42" fmla="*/ 72 w 692"/>
              <a:gd name="T43" fmla="*/ 506 h 640"/>
              <a:gd name="T44" fmla="*/ 80 w 692"/>
              <a:gd name="T45" fmla="*/ 550 h 640"/>
              <a:gd name="T46" fmla="*/ 86 w 692"/>
              <a:gd name="T47" fmla="*/ 594 h 640"/>
              <a:gd name="T48" fmla="*/ 90 w 692"/>
              <a:gd name="T49" fmla="*/ 640 h 640"/>
              <a:gd name="T50" fmla="*/ 90 w 692"/>
              <a:gd name="T51" fmla="*/ 640 h 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92" h="640">
                <a:moveTo>
                  <a:pt x="90" y="640"/>
                </a:moveTo>
                <a:lnTo>
                  <a:pt x="692" y="640"/>
                </a:lnTo>
                <a:lnTo>
                  <a:pt x="692" y="640"/>
                </a:lnTo>
                <a:lnTo>
                  <a:pt x="690" y="596"/>
                </a:lnTo>
                <a:lnTo>
                  <a:pt x="686" y="554"/>
                </a:lnTo>
                <a:lnTo>
                  <a:pt x="682" y="512"/>
                </a:lnTo>
                <a:lnTo>
                  <a:pt x="676" y="470"/>
                </a:lnTo>
                <a:lnTo>
                  <a:pt x="668" y="428"/>
                </a:lnTo>
                <a:lnTo>
                  <a:pt x="660" y="386"/>
                </a:lnTo>
                <a:lnTo>
                  <a:pt x="652" y="346"/>
                </a:lnTo>
                <a:lnTo>
                  <a:pt x="640" y="304"/>
                </a:lnTo>
                <a:lnTo>
                  <a:pt x="616" y="226"/>
                </a:lnTo>
                <a:lnTo>
                  <a:pt x="588" y="148"/>
                </a:lnTo>
                <a:lnTo>
                  <a:pt x="556" y="72"/>
                </a:lnTo>
                <a:lnTo>
                  <a:pt x="520" y="0"/>
                </a:lnTo>
                <a:lnTo>
                  <a:pt x="0" y="300"/>
                </a:lnTo>
                <a:lnTo>
                  <a:pt x="0" y="300"/>
                </a:lnTo>
                <a:lnTo>
                  <a:pt x="18" y="340"/>
                </a:lnTo>
                <a:lnTo>
                  <a:pt x="34" y="380"/>
                </a:lnTo>
                <a:lnTo>
                  <a:pt x="50" y="420"/>
                </a:lnTo>
                <a:lnTo>
                  <a:pt x="62" y="462"/>
                </a:lnTo>
                <a:lnTo>
                  <a:pt x="72" y="506"/>
                </a:lnTo>
                <a:lnTo>
                  <a:pt x="80" y="550"/>
                </a:lnTo>
                <a:lnTo>
                  <a:pt x="86" y="594"/>
                </a:lnTo>
                <a:lnTo>
                  <a:pt x="90" y="640"/>
                </a:lnTo>
                <a:lnTo>
                  <a:pt x="90" y="64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ysClr val="window" lastClr="FFFFFF"/>
            </a:solidFill>
          </a:ln>
        </p:spPr>
        <p:txBody>
          <a:bodyPr wrap="square" lIns="91440" tIns="45720" rIns="91440" bIns="45720" anchor="ctr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</a:pPr>
            <a:endParaRPr>
              <a:latin typeface="Arial" panose="020B0604020202090204" pitchFamily="34" charset="0"/>
              <a:cs typeface="+mn-ea"/>
              <a:sym typeface="Arial" panose="020B0604020202090204" pitchFamily="34" charset="0"/>
            </a:endParaRPr>
          </a:p>
        </p:txBody>
      </p:sp>
      <p:sp>
        <p:nvSpPr>
          <p:cNvPr id="30" name="任意多边形 29"/>
          <p:cNvSpPr/>
          <p:nvPr>
            <p:custDataLst>
              <p:tags r:id="rId4"/>
            </p:custDataLst>
          </p:nvPr>
        </p:nvSpPr>
        <p:spPr bwMode="auto">
          <a:xfrm>
            <a:off x="5402171" y="3315752"/>
            <a:ext cx="734780" cy="732871"/>
          </a:xfrm>
          <a:custGeom>
            <a:avLst/>
            <a:gdLst>
              <a:gd name="T0" fmla="*/ 250 w 770"/>
              <a:gd name="T1" fmla="*/ 768 h 768"/>
              <a:gd name="T2" fmla="*/ 770 w 770"/>
              <a:gd name="T3" fmla="*/ 468 h 768"/>
              <a:gd name="T4" fmla="*/ 770 w 770"/>
              <a:gd name="T5" fmla="*/ 468 h 768"/>
              <a:gd name="T6" fmla="*/ 722 w 770"/>
              <a:gd name="T7" fmla="*/ 398 h 768"/>
              <a:gd name="T8" fmla="*/ 672 w 770"/>
              <a:gd name="T9" fmla="*/ 332 h 768"/>
              <a:gd name="T10" fmla="*/ 618 w 770"/>
              <a:gd name="T11" fmla="*/ 268 h 768"/>
              <a:gd name="T12" fmla="*/ 562 w 770"/>
              <a:gd name="T13" fmla="*/ 208 h 768"/>
              <a:gd name="T14" fmla="*/ 500 w 770"/>
              <a:gd name="T15" fmla="*/ 150 h 768"/>
              <a:gd name="T16" fmla="*/ 438 w 770"/>
              <a:gd name="T17" fmla="*/ 96 h 768"/>
              <a:gd name="T18" fmla="*/ 370 w 770"/>
              <a:gd name="T19" fmla="*/ 46 h 768"/>
              <a:gd name="T20" fmla="*/ 300 w 770"/>
              <a:gd name="T21" fmla="*/ 0 h 768"/>
              <a:gd name="T22" fmla="*/ 0 w 770"/>
              <a:gd name="T23" fmla="*/ 520 h 768"/>
              <a:gd name="T24" fmla="*/ 0 w 770"/>
              <a:gd name="T25" fmla="*/ 520 h 768"/>
              <a:gd name="T26" fmla="*/ 36 w 770"/>
              <a:gd name="T27" fmla="*/ 546 h 768"/>
              <a:gd name="T28" fmla="*/ 72 w 770"/>
              <a:gd name="T29" fmla="*/ 572 h 768"/>
              <a:gd name="T30" fmla="*/ 106 w 770"/>
              <a:gd name="T31" fmla="*/ 602 h 768"/>
              <a:gd name="T32" fmla="*/ 138 w 770"/>
              <a:gd name="T33" fmla="*/ 632 h 768"/>
              <a:gd name="T34" fmla="*/ 168 w 770"/>
              <a:gd name="T35" fmla="*/ 664 h 768"/>
              <a:gd name="T36" fmla="*/ 196 w 770"/>
              <a:gd name="T37" fmla="*/ 698 h 768"/>
              <a:gd name="T38" fmla="*/ 224 w 770"/>
              <a:gd name="T39" fmla="*/ 732 h 768"/>
              <a:gd name="T40" fmla="*/ 250 w 770"/>
              <a:gd name="T41" fmla="*/ 768 h 768"/>
              <a:gd name="T42" fmla="*/ 250 w 770"/>
              <a:gd name="T43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70" h="768">
                <a:moveTo>
                  <a:pt x="250" y="768"/>
                </a:moveTo>
                <a:lnTo>
                  <a:pt x="770" y="468"/>
                </a:lnTo>
                <a:lnTo>
                  <a:pt x="770" y="468"/>
                </a:lnTo>
                <a:lnTo>
                  <a:pt x="722" y="398"/>
                </a:lnTo>
                <a:lnTo>
                  <a:pt x="672" y="332"/>
                </a:lnTo>
                <a:lnTo>
                  <a:pt x="618" y="268"/>
                </a:lnTo>
                <a:lnTo>
                  <a:pt x="562" y="208"/>
                </a:lnTo>
                <a:lnTo>
                  <a:pt x="500" y="150"/>
                </a:lnTo>
                <a:lnTo>
                  <a:pt x="438" y="96"/>
                </a:lnTo>
                <a:lnTo>
                  <a:pt x="370" y="46"/>
                </a:lnTo>
                <a:lnTo>
                  <a:pt x="300" y="0"/>
                </a:lnTo>
                <a:lnTo>
                  <a:pt x="0" y="520"/>
                </a:lnTo>
                <a:lnTo>
                  <a:pt x="0" y="520"/>
                </a:lnTo>
                <a:lnTo>
                  <a:pt x="36" y="546"/>
                </a:lnTo>
                <a:lnTo>
                  <a:pt x="72" y="572"/>
                </a:lnTo>
                <a:lnTo>
                  <a:pt x="106" y="602"/>
                </a:lnTo>
                <a:lnTo>
                  <a:pt x="138" y="632"/>
                </a:lnTo>
                <a:lnTo>
                  <a:pt x="168" y="664"/>
                </a:lnTo>
                <a:lnTo>
                  <a:pt x="196" y="698"/>
                </a:lnTo>
                <a:lnTo>
                  <a:pt x="224" y="732"/>
                </a:lnTo>
                <a:lnTo>
                  <a:pt x="250" y="768"/>
                </a:lnTo>
                <a:lnTo>
                  <a:pt x="250" y="76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ysClr val="window" lastClr="FFFFFF"/>
            </a:solidFill>
          </a:ln>
        </p:spPr>
        <p:txBody>
          <a:bodyPr wrap="square" lIns="91440" tIns="45720" rIns="91440" bIns="45720" anchor="ctr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</a:pPr>
            <a:endParaRPr>
              <a:latin typeface="Arial" panose="020B0604020202090204" pitchFamily="34" charset="0"/>
              <a:cs typeface="+mn-ea"/>
              <a:sym typeface="Arial" panose="020B0604020202090204" pitchFamily="34" charset="0"/>
            </a:endParaRPr>
          </a:p>
        </p:txBody>
      </p:sp>
      <p:sp>
        <p:nvSpPr>
          <p:cNvPr id="31" name="任意多边形 30"/>
          <p:cNvSpPr/>
          <p:nvPr>
            <p:custDataLst>
              <p:tags r:id="rId5"/>
            </p:custDataLst>
          </p:nvPr>
        </p:nvSpPr>
        <p:spPr bwMode="auto">
          <a:xfrm>
            <a:off x="3560448" y="3842503"/>
            <a:ext cx="660348" cy="610725"/>
          </a:xfrm>
          <a:custGeom>
            <a:avLst/>
            <a:gdLst>
              <a:gd name="T0" fmla="*/ 692 w 692"/>
              <a:gd name="T1" fmla="*/ 300 h 640"/>
              <a:gd name="T2" fmla="*/ 172 w 692"/>
              <a:gd name="T3" fmla="*/ 0 h 640"/>
              <a:gd name="T4" fmla="*/ 172 w 692"/>
              <a:gd name="T5" fmla="*/ 0 h 640"/>
              <a:gd name="T6" fmla="*/ 136 w 692"/>
              <a:gd name="T7" fmla="*/ 72 h 640"/>
              <a:gd name="T8" fmla="*/ 104 w 692"/>
              <a:gd name="T9" fmla="*/ 148 h 640"/>
              <a:gd name="T10" fmla="*/ 76 w 692"/>
              <a:gd name="T11" fmla="*/ 226 h 640"/>
              <a:gd name="T12" fmla="*/ 52 w 692"/>
              <a:gd name="T13" fmla="*/ 304 h 640"/>
              <a:gd name="T14" fmla="*/ 40 w 692"/>
              <a:gd name="T15" fmla="*/ 346 h 640"/>
              <a:gd name="T16" fmla="*/ 32 w 692"/>
              <a:gd name="T17" fmla="*/ 386 h 640"/>
              <a:gd name="T18" fmla="*/ 24 w 692"/>
              <a:gd name="T19" fmla="*/ 428 h 640"/>
              <a:gd name="T20" fmla="*/ 16 w 692"/>
              <a:gd name="T21" fmla="*/ 470 h 640"/>
              <a:gd name="T22" fmla="*/ 10 w 692"/>
              <a:gd name="T23" fmla="*/ 512 h 640"/>
              <a:gd name="T24" fmla="*/ 6 w 692"/>
              <a:gd name="T25" fmla="*/ 554 h 640"/>
              <a:gd name="T26" fmla="*/ 2 w 692"/>
              <a:gd name="T27" fmla="*/ 596 h 640"/>
              <a:gd name="T28" fmla="*/ 0 w 692"/>
              <a:gd name="T29" fmla="*/ 640 h 640"/>
              <a:gd name="T30" fmla="*/ 602 w 692"/>
              <a:gd name="T31" fmla="*/ 640 h 640"/>
              <a:gd name="T32" fmla="*/ 602 w 692"/>
              <a:gd name="T33" fmla="*/ 640 h 640"/>
              <a:gd name="T34" fmla="*/ 606 w 692"/>
              <a:gd name="T35" fmla="*/ 594 h 640"/>
              <a:gd name="T36" fmla="*/ 612 w 692"/>
              <a:gd name="T37" fmla="*/ 550 h 640"/>
              <a:gd name="T38" fmla="*/ 620 w 692"/>
              <a:gd name="T39" fmla="*/ 506 h 640"/>
              <a:gd name="T40" fmla="*/ 630 w 692"/>
              <a:gd name="T41" fmla="*/ 462 h 640"/>
              <a:gd name="T42" fmla="*/ 642 w 692"/>
              <a:gd name="T43" fmla="*/ 420 h 640"/>
              <a:gd name="T44" fmla="*/ 658 w 692"/>
              <a:gd name="T45" fmla="*/ 380 h 640"/>
              <a:gd name="T46" fmla="*/ 674 w 692"/>
              <a:gd name="T47" fmla="*/ 340 h 640"/>
              <a:gd name="T48" fmla="*/ 692 w 692"/>
              <a:gd name="T49" fmla="*/ 300 h 640"/>
              <a:gd name="T50" fmla="*/ 692 w 692"/>
              <a:gd name="T51" fmla="*/ 300 h 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92" h="640">
                <a:moveTo>
                  <a:pt x="692" y="300"/>
                </a:moveTo>
                <a:lnTo>
                  <a:pt x="172" y="0"/>
                </a:lnTo>
                <a:lnTo>
                  <a:pt x="172" y="0"/>
                </a:lnTo>
                <a:lnTo>
                  <a:pt x="136" y="72"/>
                </a:lnTo>
                <a:lnTo>
                  <a:pt x="104" y="148"/>
                </a:lnTo>
                <a:lnTo>
                  <a:pt x="76" y="226"/>
                </a:lnTo>
                <a:lnTo>
                  <a:pt x="52" y="304"/>
                </a:lnTo>
                <a:lnTo>
                  <a:pt x="40" y="346"/>
                </a:lnTo>
                <a:lnTo>
                  <a:pt x="32" y="386"/>
                </a:lnTo>
                <a:lnTo>
                  <a:pt x="24" y="428"/>
                </a:lnTo>
                <a:lnTo>
                  <a:pt x="16" y="470"/>
                </a:lnTo>
                <a:lnTo>
                  <a:pt x="10" y="512"/>
                </a:lnTo>
                <a:lnTo>
                  <a:pt x="6" y="554"/>
                </a:lnTo>
                <a:lnTo>
                  <a:pt x="2" y="596"/>
                </a:lnTo>
                <a:lnTo>
                  <a:pt x="0" y="640"/>
                </a:lnTo>
                <a:lnTo>
                  <a:pt x="602" y="640"/>
                </a:lnTo>
                <a:lnTo>
                  <a:pt x="602" y="640"/>
                </a:lnTo>
                <a:lnTo>
                  <a:pt x="606" y="594"/>
                </a:lnTo>
                <a:lnTo>
                  <a:pt x="612" y="550"/>
                </a:lnTo>
                <a:lnTo>
                  <a:pt x="620" y="506"/>
                </a:lnTo>
                <a:lnTo>
                  <a:pt x="630" y="462"/>
                </a:lnTo>
                <a:lnTo>
                  <a:pt x="642" y="420"/>
                </a:lnTo>
                <a:lnTo>
                  <a:pt x="658" y="380"/>
                </a:lnTo>
                <a:lnTo>
                  <a:pt x="674" y="340"/>
                </a:lnTo>
                <a:lnTo>
                  <a:pt x="692" y="300"/>
                </a:lnTo>
                <a:lnTo>
                  <a:pt x="692" y="300"/>
                </a:lnTo>
                <a:close/>
              </a:path>
            </a:pathLst>
          </a:custGeom>
          <a:solidFill>
            <a:srgbClr val="475F77"/>
          </a:solidFill>
          <a:ln w="3175">
            <a:solidFill>
              <a:sysClr val="window" lastClr="FFFFFF"/>
            </a:solidFill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6"/>
            </p:custDataLst>
          </p:nvPr>
        </p:nvSpPr>
        <p:spPr bwMode="auto">
          <a:xfrm>
            <a:off x="3770386" y="3315752"/>
            <a:ext cx="734780" cy="732871"/>
          </a:xfrm>
          <a:custGeom>
            <a:avLst/>
            <a:gdLst>
              <a:gd name="T0" fmla="*/ 770 w 770"/>
              <a:gd name="T1" fmla="*/ 520 h 768"/>
              <a:gd name="T2" fmla="*/ 470 w 770"/>
              <a:gd name="T3" fmla="*/ 0 h 768"/>
              <a:gd name="T4" fmla="*/ 470 w 770"/>
              <a:gd name="T5" fmla="*/ 0 h 768"/>
              <a:gd name="T6" fmla="*/ 400 w 770"/>
              <a:gd name="T7" fmla="*/ 46 h 768"/>
              <a:gd name="T8" fmla="*/ 332 w 770"/>
              <a:gd name="T9" fmla="*/ 96 h 768"/>
              <a:gd name="T10" fmla="*/ 270 w 770"/>
              <a:gd name="T11" fmla="*/ 150 h 768"/>
              <a:gd name="T12" fmla="*/ 208 w 770"/>
              <a:gd name="T13" fmla="*/ 208 h 768"/>
              <a:gd name="T14" fmla="*/ 152 w 770"/>
              <a:gd name="T15" fmla="*/ 268 h 768"/>
              <a:gd name="T16" fmla="*/ 98 w 770"/>
              <a:gd name="T17" fmla="*/ 332 h 768"/>
              <a:gd name="T18" fmla="*/ 48 w 770"/>
              <a:gd name="T19" fmla="*/ 398 h 768"/>
              <a:gd name="T20" fmla="*/ 0 w 770"/>
              <a:gd name="T21" fmla="*/ 468 h 768"/>
              <a:gd name="T22" fmla="*/ 520 w 770"/>
              <a:gd name="T23" fmla="*/ 768 h 768"/>
              <a:gd name="T24" fmla="*/ 520 w 770"/>
              <a:gd name="T25" fmla="*/ 768 h 768"/>
              <a:gd name="T26" fmla="*/ 546 w 770"/>
              <a:gd name="T27" fmla="*/ 732 h 768"/>
              <a:gd name="T28" fmla="*/ 574 w 770"/>
              <a:gd name="T29" fmla="*/ 698 h 768"/>
              <a:gd name="T30" fmla="*/ 602 w 770"/>
              <a:gd name="T31" fmla="*/ 664 h 768"/>
              <a:gd name="T32" fmla="*/ 632 w 770"/>
              <a:gd name="T33" fmla="*/ 632 h 768"/>
              <a:gd name="T34" fmla="*/ 664 w 770"/>
              <a:gd name="T35" fmla="*/ 602 h 768"/>
              <a:gd name="T36" fmla="*/ 698 w 770"/>
              <a:gd name="T37" fmla="*/ 572 h 768"/>
              <a:gd name="T38" fmla="*/ 734 w 770"/>
              <a:gd name="T39" fmla="*/ 546 h 768"/>
              <a:gd name="T40" fmla="*/ 770 w 770"/>
              <a:gd name="T41" fmla="*/ 520 h 768"/>
              <a:gd name="T42" fmla="*/ 770 w 770"/>
              <a:gd name="T43" fmla="*/ 52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70" h="768">
                <a:moveTo>
                  <a:pt x="770" y="520"/>
                </a:moveTo>
                <a:lnTo>
                  <a:pt x="470" y="0"/>
                </a:lnTo>
                <a:lnTo>
                  <a:pt x="470" y="0"/>
                </a:lnTo>
                <a:lnTo>
                  <a:pt x="400" y="46"/>
                </a:lnTo>
                <a:lnTo>
                  <a:pt x="332" y="96"/>
                </a:lnTo>
                <a:lnTo>
                  <a:pt x="270" y="150"/>
                </a:lnTo>
                <a:lnTo>
                  <a:pt x="208" y="208"/>
                </a:lnTo>
                <a:lnTo>
                  <a:pt x="152" y="268"/>
                </a:lnTo>
                <a:lnTo>
                  <a:pt x="98" y="332"/>
                </a:lnTo>
                <a:lnTo>
                  <a:pt x="48" y="398"/>
                </a:lnTo>
                <a:lnTo>
                  <a:pt x="0" y="468"/>
                </a:lnTo>
                <a:lnTo>
                  <a:pt x="520" y="768"/>
                </a:lnTo>
                <a:lnTo>
                  <a:pt x="520" y="768"/>
                </a:lnTo>
                <a:lnTo>
                  <a:pt x="546" y="732"/>
                </a:lnTo>
                <a:lnTo>
                  <a:pt x="574" y="698"/>
                </a:lnTo>
                <a:lnTo>
                  <a:pt x="602" y="664"/>
                </a:lnTo>
                <a:lnTo>
                  <a:pt x="632" y="632"/>
                </a:lnTo>
                <a:lnTo>
                  <a:pt x="664" y="602"/>
                </a:lnTo>
                <a:lnTo>
                  <a:pt x="698" y="572"/>
                </a:lnTo>
                <a:lnTo>
                  <a:pt x="734" y="546"/>
                </a:lnTo>
                <a:lnTo>
                  <a:pt x="770" y="520"/>
                </a:lnTo>
                <a:lnTo>
                  <a:pt x="770" y="520"/>
                </a:lnTo>
                <a:close/>
              </a:path>
            </a:pathLst>
          </a:custGeom>
          <a:solidFill>
            <a:srgbClr val="475F77"/>
          </a:solidFill>
          <a:ln w="3175">
            <a:solidFill>
              <a:sysClr val="window" lastClr="FFFFFF"/>
            </a:solidFill>
          </a:ln>
        </p:spPr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3" name="任意多边形 32"/>
          <p:cNvSpPr/>
          <p:nvPr>
            <p:custDataLst>
              <p:tags r:id="rId7"/>
            </p:custDataLst>
          </p:nvPr>
        </p:nvSpPr>
        <p:spPr bwMode="auto">
          <a:xfrm>
            <a:off x="4297135" y="3105815"/>
            <a:ext cx="610726" cy="660348"/>
          </a:xfrm>
          <a:custGeom>
            <a:avLst/>
            <a:gdLst>
              <a:gd name="T0" fmla="*/ 640 w 640"/>
              <a:gd name="T1" fmla="*/ 602 h 692"/>
              <a:gd name="T2" fmla="*/ 640 w 640"/>
              <a:gd name="T3" fmla="*/ 0 h 692"/>
              <a:gd name="T4" fmla="*/ 640 w 640"/>
              <a:gd name="T5" fmla="*/ 0 h 692"/>
              <a:gd name="T6" fmla="*/ 596 w 640"/>
              <a:gd name="T7" fmla="*/ 2 h 692"/>
              <a:gd name="T8" fmla="*/ 554 w 640"/>
              <a:gd name="T9" fmla="*/ 6 h 692"/>
              <a:gd name="T10" fmla="*/ 512 w 640"/>
              <a:gd name="T11" fmla="*/ 10 h 692"/>
              <a:gd name="T12" fmla="*/ 470 w 640"/>
              <a:gd name="T13" fmla="*/ 16 h 692"/>
              <a:gd name="T14" fmla="*/ 428 w 640"/>
              <a:gd name="T15" fmla="*/ 24 h 692"/>
              <a:gd name="T16" fmla="*/ 386 w 640"/>
              <a:gd name="T17" fmla="*/ 32 h 692"/>
              <a:gd name="T18" fmla="*/ 346 w 640"/>
              <a:gd name="T19" fmla="*/ 40 h 692"/>
              <a:gd name="T20" fmla="*/ 306 w 640"/>
              <a:gd name="T21" fmla="*/ 50 h 692"/>
              <a:gd name="T22" fmla="*/ 226 w 640"/>
              <a:gd name="T23" fmla="*/ 74 h 692"/>
              <a:gd name="T24" fmla="*/ 148 w 640"/>
              <a:gd name="T25" fmla="*/ 104 h 692"/>
              <a:gd name="T26" fmla="*/ 74 w 640"/>
              <a:gd name="T27" fmla="*/ 136 h 692"/>
              <a:gd name="T28" fmla="*/ 0 w 640"/>
              <a:gd name="T29" fmla="*/ 172 h 692"/>
              <a:gd name="T30" fmla="*/ 300 w 640"/>
              <a:gd name="T31" fmla="*/ 692 h 692"/>
              <a:gd name="T32" fmla="*/ 300 w 640"/>
              <a:gd name="T33" fmla="*/ 692 h 692"/>
              <a:gd name="T34" fmla="*/ 340 w 640"/>
              <a:gd name="T35" fmla="*/ 674 h 692"/>
              <a:gd name="T36" fmla="*/ 380 w 640"/>
              <a:gd name="T37" fmla="*/ 658 h 692"/>
              <a:gd name="T38" fmla="*/ 422 w 640"/>
              <a:gd name="T39" fmla="*/ 642 h 692"/>
              <a:gd name="T40" fmla="*/ 464 w 640"/>
              <a:gd name="T41" fmla="*/ 630 h 692"/>
              <a:gd name="T42" fmla="*/ 506 w 640"/>
              <a:gd name="T43" fmla="*/ 620 h 692"/>
              <a:gd name="T44" fmla="*/ 550 w 640"/>
              <a:gd name="T45" fmla="*/ 612 h 692"/>
              <a:gd name="T46" fmla="*/ 594 w 640"/>
              <a:gd name="T47" fmla="*/ 606 h 692"/>
              <a:gd name="T48" fmla="*/ 640 w 640"/>
              <a:gd name="T49" fmla="*/ 602 h 692"/>
              <a:gd name="T50" fmla="*/ 640 w 640"/>
              <a:gd name="T51" fmla="*/ 60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40" h="692">
                <a:moveTo>
                  <a:pt x="640" y="602"/>
                </a:moveTo>
                <a:lnTo>
                  <a:pt x="640" y="0"/>
                </a:lnTo>
                <a:lnTo>
                  <a:pt x="640" y="0"/>
                </a:lnTo>
                <a:lnTo>
                  <a:pt x="596" y="2"/>
                </a:lnTo>
                <a:lnTo>
                  <a:pt x="554" y="6"/>
                </a:lnTo>
                <a:lnTo>
                  <a:pt x="512" y="10"/>
                </a:lnTo>
                <a:lnTo>
                  <a:pt x="470" y="16"/>
                </a:lnTo>
                <a:lnTo>
                  <a:pt x="428" y="24"/>
                </a:lnTo>
                <a:lnTo>
                  <a:pt x="386" y="32"/>
                </a:lnTo>
                <a:lnTo>
                  <a:pt x="346" y="40"/>
                </a:lnTo>
                <a:lnTo>
                  <a:pt x="306" y="50"/>
                </a:lnTo>
                <a:lnTo>
                  <a:pt x="226" y="74"/>
                </a:lnTo>
                <a:lnTo>
                  <a:pt x="148" y="104"/>
                </a:lnTo>
                <a:lnTo>
                  <a:pt x="74" y="136"/>
                </a:lnTo>
                <a:lnTo>
                  <a:pt x="0" y="172"/>
                </a:lnTo>
                <a:lnTo>
                  <a:pt x="300" y="692"/>
                </a:lnTo>
                <a:lnTo>
                  <a:pt x="300" y="692"/>
                </a:lnTo>
                <a:lnTo>
                  <a:pt x="340" y="674"/>
                </a:lnTo>
                <a:lnTo>
                  <a:pt x="380" y="658"/>
                </a:lnTo>
                <a:lnTo>
                  <a:pt x="422" y="642"/>
                </a:lnTo>
                <a:lnTo>
                  <a:pt x="464" y="630"/>
                </a:lnTo>
                <a:lnTo>
                  <a:pt x="506" y="620"/>
                </a:lnTo>
                <a:lnTo>
                  <a:pt x="550" y="612"/>
                </a:lnTo>
                <a:lnTo>
                  <a:pt x="594" y="606"/>
                </a:lnTo>
                <a:lnTo>
                  <a:pt x="640" y="602"/>
                </a:lnTo>
                <a:lnTo>
                  <a:pt x="640" y="6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ysClr val="window" lastClr="FFFFFF"/>
            </a:solidFill>
          </a:ln>
        </p:spPr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4" name="任意多边形 33"/>
          <p:cNvSpPr/>
          <p:nvPr>
            <p:custDataLst>
              <p:tags r:id="rId8"/>
            </p:custDataLst>
          </p:nvPr>
        </p:nvSpPr>
        <p:spPr bwMode="auto">
          <a:xfrm flipH="1" flipV="1">
            <a:off x="7766196" y="3529928"/>
            <a:ext cx="1057320" cy="1324512"/>
          </a:xfrm>
          <a:custGeom>
            <a:avLst/>
            <a:gdLst>
              <a:gd name="T0" fmla="*/ 1098 w 1108"/>
              <a:gd name="T1" fmla="*/ 590 h 1388"/>
              <a:gd name="T2" fmla="*/ 1098 w 1108"/>
              <a:gd name="T3" fmla="*/ 590 h 1388"/>
              <a:gd name="T4" fmla="*/ 1092 w 1108"/>
              <a:gd name="T5" fmla="*/ 582 h 1388"/>
              <a:gd name="T6" fmla="*/ 1086 w 1108"/>
              <a:gd name="T7" fmla="*/ 574 h 1388"/>
              <a:gd name="T8" fmla="*/ 1078 w 1108"/>
              <a:gd name="T9" fmla="*/ 566 h 1388"/>
              <a:gd name="T10" fmla="*/ 1070 w 1108"/>
              <a:gd name="T11" fmla="*/ 560 h 1388"/>
              <a:gd name="T12" fmla="*/ 1060 w 1108"/>
              <a:gd name="T13" fmla="*/ 554 h 1388"/>
              <a:gd name="T14" fmla="*/ 1050 w 1108"/>
              <a:gd name="T15" fmla="*/ 550 h 1388"/>
              <a:gd name="T16" fmla="*/ 1038 w 1108"/>
              <a:gd name="T17" fmla="*/ 548 h 1388"/>
              <a:gd name="T18" fmla="*/ 1028 w 1108"/>
              <a:gd name="T19" fmla="*/ 548 h 1388"/>
              <a:gd name="T20" fmla="*/ 854 w 1108"/>
              <a:gd name="T21" fmla="*/ 548 h 1388"/>
              <a:gd name="T22" fmla="*/ 854 w 1108"/>
              <a:gd name="T23" fmla="*/ 0 h 1388"/>
              <a:gd name="T24" fmla="*/ 254 w 1108"/>
              <a:gd name="T25" fmla="*/ 0 h 1388"/>
              <a:gd name="T26" fmla="*/ 254 w 1108"/>
              <a:gd name="T27" fmla="*/ 548 h 1388"/>
              <a:gd name="T28" fmla="*/ 80 w 1108"/>
              <a:gd name="T29" fmla="*/ 548 h 1388"/>
              <a:gd name="T30" fmla="*/ 80 w 1108"/>
              <a:gd name="T31" fmla="*/ 548 h 1388"/>
              <a:gd name="T32" fmla="*/ 70 w 1108"/>
              <a:gd name="T33" fmla="*/ 548 h 1388"/>
              <a:gd name="T34" fmla="*/ 58 w 1108"/>
              <a:gd name="T35" fmla="*/ 550 h 1388"/>
              <a:gd name="T36" fmla="*/ 48 w 1108"/>
              <a:gd name="T37" fmla="*/ 554 h 1388"/>
              <a:gd name="T38" fmla="*/ 38 w 1108"/>
              <a:gd name="T39" fmla="*/ 560 h 1388"/>
              <a:gd name="T40" fmla="*/ 30 w 1108"/>
              <a:gd name="T41" fmla="*/ 566 h 1388"/>
              <a:gd name="T42" fmla="*/ 22 w 1108"/>
              <a:gd name="T43" fmla="*/ 574 h 1388"/>
              <a:gd name="T44" fmla="*/ 16 w 1108"/>
              <a:gd name="T45" fmla="*/ 582 h 1388"/>
              <a:gd name="T46" fmla="*/ 10 w 1108"/>
              <a:gd name="T47" fmla="*/ 590 h 1388"/>
              <a:gd name="T48" fmla="*/ 10 w 1108"/>
              <a:gd name="T49" fmla="*/ 590 h 1388"/>
              <a:gd name="T50" fmla="*/ 4 w 1108"/>
              <a:gd name="T51" fmla="*/ 602 h 1388"/>
              <a:gd name="T52" fmla="*/ 2 w 1108"/>
              <a:gd name="T53" fmla="*/ 612 h 1388"/>
              <a:gd name="T54" fmla="*/ 0 w 1108"/>
              <a:gd name="T55" fmla="*/ 622 h 1388"/>
              <a:gd name="T56" fmla="*/ 0 w 1108"/>
              <a:gd name="T57" fmla="*/ 634 h 1388"/>
              <a:gd name="T58" fmla="*/ 2 w 1108"/>
              <a:gd name="T59" fmla="*/ 644 h 1388"/>
              <a:gd name="T60" fmla="*/ 4 w 1108"/>
              <a:gd name="T61" fmla="*/ 654 h 1388"/>
              <a:gd name="T62" fmla="*/ 10 w 1108"/>
              <a:gd name="T63" fmla="*/ 664 h 1388"/>
              <a:gd name="T64" fmla="*/ 14 w 1108"/>
              <a:gd name="T65" fmla="*/ 674 h 1388"/>
              <a:gd name="T66" fmla="*/ 488 w 1108"/>
              <a:gd name="T67" fmla="*/ 1354 h 1388"/>
              <a:gd name="T68" fmla="*/ 488 w 1108"/>
              <a:gd name="T69" fmla="*/ 1354 h 1388"/>
              <a:gd name="T70" fmla="*/ 502 w 1108"/>
              <a:gd name="T71" fmla="*/ 1368 h 1388"/>
              <a:gd name="T72" fmla="*/ 516 w 1108"/>
              <a:gd name="T73" fmla="*/ 1378 h 1388"/>
              <a:gd name="T74" fmla="*/ 534 w 1108"/>
              <a:gd name="T75" fmla="*/ 1386 h 1388"/>
              <a:gd name="T76" fmla="*/ 554 w 1108"/>
              <a:gd name="T77" fmla="*/ 1388 h 1388"/>
              <a:gd name="T78" fmla="*/ 554 w 1108"/>
              <a:gd name="T79" fmla="*/ 1388 h 1388"/>
              <a:gd name="T80" fmla="*/ 574 w 1108"/>
              <a:gd name="T81" fmla="*/ 1386 h 1388"/>
              <a:gd name="T82" fmla="*/ 592 w 1108"/>
              <a:gd name="T83" fmla="*/ 1378 h 1388"/>
              <a:gd name="T84" fmla="*/ 606 w 1108"/>
              <a:gd name="T85" fmla="*/ 1368 h 1388"/>
              <a:gd name="T86" fmla="*/ 620 w 1108"/>
              <a:gd name="T87" fmla="*/ 1354 h 1388"/>
              <a:gd name="T88" fmla="*/ 1094 w 1108"/>
              <a:gd name="T89" fmla="*/ 674 h 1388"/>
              <a:gd name="T90" fmla="*/ 1094 w 1108"/>
              <a:gd name="T91" fmla="*/ 674 h 1388"/>
              <a:gd name="T92" fmla="*/ 1098 w 1108"/>
              <a:gd name="T93" fmla="*/ 664 h 1388"/>
              <a:gd name="T94" fmla="*/ 1104 w 1108"/>
              <a:gd name="T95" fmla="*/ 654 h 1388"/>
              <a:gd name="T96" fmla="*/ 1106 w 1108"/>
              <a:gd name="T97" fmla="*/ 644 h 1388"/>
              <a:gd name="T98" fmla="*/ 1108 w 1108"/>
              <a:gd name="T99" fmla="*/ 634 h 1388"/>
              <a:gd name="T100" fmla="*/ 1108 w 1108"/>
              <a:gd name="T101" fmla="*/ 622 h 1388"/>
              <a:gd name="T102" fmla="*/ 1106 w 1108"/>
              <a:gd name="T103" fmla="*/ 612 h 1388"/>
              <a:gd name="T104" fmla="*/ 1104 w 1108"/>
              <a:gd name="T105" fmla="*/ 602 h 1388"/>
              <a:gd name="T106" fmla="*/ 1098 w 1108"/>
              <a:gd name="T107" fmla="*/ 590 h 1388"/>
              <a:gd name="T108" fmla="*/ 1098 w 1108"/>
              <a:gd name="T109" fmla="*/ 590 h 1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08" h="1388">
                <a:moveTo>
                  <a:pt x="1098" y="590"/>
                </a:moveTo>
                <a:lnTo>
                  <a:pt x="1098" y="590"/>
                </a:lnTo>
                <a:lnTo>
                  <a:pt x="1092" y="582"/>
                </a:lnTo>
                <a:lnTo>
                  <a:pt x="1086" y="574"/>
                </a:lnTo>
                <a:lnTo>
                  <a:pt x="1078" y="566"/>
                </a:lnTo>
                <a:lnTo>
                  <a:pt x="1070" y="560"/>
                </a:lnTo>
                <a:lnTo>
                  <a:pt x="1060" y="554"/>
                </a:lnTo>
                <a:lnTo>
                  <a:pt x="1050" y="550"/>
                </a:lnTo>
                <a:lnTo>
                  <a:pt x="1038" y="548"/>
                </a:lnTo>
                <a:lnTo>
                  <a:pt x="1028" y="548"/>
                </a:lnTo>
                <a:lnTo>
                  <a:pt x="854" y="548"/>
                </a:lnTo>
                <a:lnTo>
                  <a:pt x="854" y="0"/>
                </a:lnTo>
                <a:lnTo>
                  <a:pt x="254" y="0"/>
                </a:lnTo>
                <a:lnTo>
                  <a:pt x="254" y="548"/>
                </a:lnTo>
                <a:lnTo>
                  <a:pt x="80" y="548"/>
                </a:lnTo>
                <a:lnTo>
                  <a:pt x="80" y="548"/>
                </a:lnTo>
                <a:lnTo>
                  <a:pt x="70" y="548"/>
                </a:lnTo>
                <a:lnTo>
                  <a:pt x="58" y="550"/>
                </a:lnTo>
                <a:lnTo>
                  <a:pt x="48" y="554"/>
                </a:lnTo>
                <a:lnTo>
                  <a:pt x="38" y="560"/>
                </a:lnTo>
                <a:lnTo>
                  <a:pt x="30" y="566"/>
                </a:lnTo>
                <a:lnTo>
                  <a:pt x="22" y="574"/>
                </a:lnTo>
                <a:lnTo>
                  <a:pt x="16" y="582"/>
                </a:lnTo>
                <a:lnTo>
                  <a:pt x="10" y="590"/>
                </a:lnTo>
                <a:lnTo>
                  <a:pt x="10" y="590"/>
                </a:lnTo>
                <a:lnTo>
                  <a:pt x="4" y="602"/>
                </a:lnTo>
                <a:lnTo>
                  <a:pt x="2" y="612"/>
                </a:lnTo>
                <a:lnTo>
                  <a:pt x="0" y="622"/>
                </a:lnTo>
                <a:lnTo>
                  <a:pt x="0" y="634"/>
                </a:lnTo>
                <a:lnTo>
                  <a:pt x="2" y="644"/>
                </a:lnTo>
                <a:lnTo>
                  <a:pt x="4" y="654"/>
                </a:lnTo>
                <a:lnTo>
                  <a:pt x="10" y="664"/>
                </a:lnTo>
                <a:lnTo>
                  <a:pt x="14" y="674"/>
                </a:lnTo>
                <a:lnTo>
                  <a:pt x="488" y="1354"/>
                </a:lnTo>
                <a:lnTo>
                  <a:pt x="488" y="1354"/>
                </a:lnTo>
                <a:lnTo>
                  <a:pt x="502" y="1368"/>
                </a:lnTo>
                <a:lnTo>
                  <a:pt x="516" y="1378"/>
                </a:lnTo>
                <a:lnTo>
                  <a:pt x="534" y="1386"/>
                </a:lnTo>
                <a:lnTo>
                  <a:pt x="554" y="1388"/>
                </a:lnTo>
                <a:lnTo>
                  <a:pt x="554" y="1388"/>
                </a:lnTo>
                <a:lnTo>
                  <a:pt x="574" y="1386"/>
                </a:lnTo>
                <a:lnTo>
                  <a:pt x="592" y="1378"/>
                </a:lnTo>
                <a:lnTo>
                  <a:pt x="606" y="1368"/>
                </a:lnTo>
                <a:lnTo>
                  <a:pt x="620" y="1354"/>
                </a:lnTo>
                <a:lnTo>
                  <a:pt x="1094" y="674"/>
                </a:lnTo>
                <a:lnTo>
                  <a:pt x="1094" y="674"/>
                </a:lnTo>
                <a:lnTo>
                  <a:pt x="1098" y="664"/>
                </a:lnTo>
                <a:lnTo>
                  <a:pt x="1104" y="654"/>
                </a:lnTo>
                <a:lnTo>
                  <a:pt x="1106" y="644"/>
                </a:lnTo>
                <a:lnTo>
                  <a:pt x="1108" y="634"/>
                </a:lnTo>
                <a:lnTo>
                  <a:pt x="1108" y="622"/>
                </a:lnTo>
                <a:lnTo>
                  <a:pt x="1106" y="612"/>
                </a:lnTo>
                <a:lnTo>
                  <a:pt x="1104" y="602"/>
                </a:lnTo>
                <a:lnTo>
                  <a:pt x="1098" y="590"/>
                </a:lnTo>
                <a:lnTo>
                  <a:pt x="1098" y="590"/>
                </a:lnTo>
                <a:close/>
              </a:path>
            </a:pathLst>
          </a:custGeom>
          <a:solidFill>
            <a:srgbClr val="FF3737"/>
          </a:solidFill>
          <a:ln w="3175">
            <a:solidFill>
              <a:sysClr val="window" lastClr="FFFFFF"/>
            </a:solidFill>
          </a:ln>
        </p:spPr>
        <p:txBody>
          <a:bodyPr wrap="square" lIns="91440" tIns="45720" rIns="91440" bIns="45720" anchor="ctr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" name="任意多边形 34"/>
          <p:cNvSpPr/>
          <p:nvPr>
            <p:custDataLst>
              <p:tags r:id="rId9"/>
            </p:custDataLst>
          </p:nvPr>
        </p:nvSpPr>
        <p:spPr bwMode="auto">
          <a:xfrm flipH="1" flipV="1">
            <a:off x="6531382" y="5629297"/>
            <a:ext cx="610726" cy="660348"/>
          </a:xfrm>
          <a:custGeom>
            <a:avLst/>
            <a:gdLst>
              <a:gd name="T0" fmla="*/ 340 w 640"/>
              <a:gd name="T1" fmla="*/ 692 h 692"/>
              <a:gd name="T2" fmla="*/ 640 w 640"/>
              <a:gd name="T3" fmla="*/ 172 h 692"/>
              <a:gd name="T4" fmla="*/ 640 w 640"/>
              <a:gd name="T5" fmla="*/ 172 h 692"/>
              <a:gd name="T6" fmla="*/ 566 w 640"/>
              <a:gd name="T7" fmla="*/ 136 h 692"/>
              <a:gd name="T8" fmla="*/ 492 w 640"/>
              <a:gd name="T9" fmla="*/ 104 h 692"/>
              <a:gd name="T10" fmla="*/ 414 w 640"/>
              <a:gd name="T11" fmla="*/ 74 h 692"/>
              <a:gd name="T12" fmla="*/ 334 w 640"/>
              <a:gd name="T13" fmla="*/ 50 h 692"/>
              <a:gd name="T14" fmla="*/ 294 w 640"/>
              <a:gd name="T15" fmla="*/ 40 h 692"/>
              <a:gd name="T16" fmla="*/ 254 w 640"/>
              <a:gd name="T17" fmla="*/ 32 h 692"/>
              <a:gd name="T18" fmla="*/ 212 w 640"/>
              <a:gd name="T19" fmla="*/ 24 h 692"/>
              <a:gd name="T20" fmla="*/ 170 w 640"/>
              <a:gd name="T21" fmla="*/ 16 h 692"/>
              <a:gd name="T22" fmla="*/ 128 w 640"/>
              <a:gd name="T23" fmla="*/ 10 h 692"/>
              <a:gd name="T24" fmla="*/ 86 w 640"/>
              <a:gd name="T25" fmla="*/ 6 h 692"/>
              <a:gd name="T26" fmla="*/ 44 w 640"/>
              <a:gd name="T27" fmla="*/ 2 h 692"/>
              <a:gd name="T28" fmla="*/ 0 w 640"/>
              <a:gd name="T29" fmla="*/ 0 h 692"/>
              <a:gd name="T30" fmla="*/ 0 w 640"/>
              <a:gd name="T31" fmla="*/ 602 h 692"/>
              <a:gd name="T32" fmla="*/ 0 w 640"/>
              <a:gd name="T33" fmla="*/ 602 h 692"/>
              <a:gd name="T34" fmla="*/ 46 w 640"/>
              <a:gd name="T35" fmla="*/ 606 h 692"/>
              <a:gd name="T36" fmla="*/ 90 w 640"/>
              <a:gd name="T37" fmla="*/ 612 h 692"/>
              <a:gd name="T38" fmla="*/ 134 w 640"/>
              <a:gd name="T39" fmla="*/ 620 h 692"/>
              <a:gd name="T40" fmla="*/ 176 w 640"/>
              <a:gd name="T41" fmla="*/ 630 h 692"/>
              <a:gd name="T42" fmla="*/ 218 w 640"/>
              <a:gd name="T43" fmla="*/ 642 h 692"/>
              <a:gd name="T44" fmla="*/ 260 w 640"/>
              <a:gd name="T45" fmla="*/ 658 h 692"/>
              <a:gd name="T46" fmla="*/ 300 w 640"/>
              <a:gd name="T47" fmla="*/ 674 h 692"/>
              <a:gd name="T48" fmla="*/ 340 w 640"/>
              <a:gd name="T49" fmla="*/ 692 h 692"/>
              <a:gd name="T50" fmla="*/ 340 w 640"/>
              <a:gd name="T51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40" h="692">
                <a:moveTo>
                  <a:pt x="340" y="692"/>
                </a:moveTo>
                <a:lnTo>
                  <a:pt x="640" y="172"/>
                </a:lnTo>
                <a:lnTo>
                  <a:pt x="640" y="172"/>
                </a:lnTo>
                <a:lnTo>
                  <a:pt x="566" y="136"/>
                </a:lnTo>
                <a:lnTo>
                  <a:pt x="492" y="104"/>
                </a:lnTo>
                <a:lnTo>
                  <a:pt x="414" y="74"/>
                </a:lnTo>
                <a:lnTo>
                  <a:pt x="334" y="50"/>
                </a:lnTo>
                <a:lnTo>
                  <a:pt x="294" y="40"/>
                </a:lnTo>
                <a:lnTo>
                  <a:pt x="254" y="32"/>
                </a:lnTo>
                <a:lnTo>
                  <a:pt x="212" y="24"/>
                </a:lnTo>
                <a:lnTo>
                  <a:pt x="170" y="16"/>
                </a:lnTo>
                <a:lnTo>
                  <a:pt x="128" y="10"/>
                </a:lnTo>
                <a:lnTo>
                  <a:pt x="86" y="6"/>
                </a:lnTo>
                <a:lnTo>
                  <a:pt x="44" y="2"/>
                </a:lnTo>
                <a:lnTo>
                  <a:pt x="0" y="0"/>
                </a:lnTo>
                <a:lnTo>
                  <a:pt x="0" y="602"/>
                </a:lnTo>
                <a:lnTo>
                  <a:pt x="0" y="602"/>
                </a:lnTo>
                <a:lnTo>
                  <a:pt x="46" y="606"/>
                </a:lnTo>
                <a:lnTo>
                  <a:pt x="90" y="612"/>
                </a:lnTo>
                <a:lnTo>
                  <a:pt x="134" y="620"/>
                </a:lnTo>
                <a:lnTo>
                  <a:pt x="176" y="630"/>
                </a:lnTo>
                <a:lnTo>
                  <a:pt x="218" y="642"/>
                </a:lnTo>
                <a:lnTo>
                  <a:pt x="260" y="658"/>
                </a:lnTo>
                <a:lnTo>
                  <a:pt x="300" y="674"/>
                </a:lnTo>
                <a:lnTo>
                  <a:pt x="340" y="692"/>
                </a:lnTo>
                <a:lnTo>
                  <a:pt x="340" y="692"/>
                </a:lnTo>
                <a:close/>
              </a:path>
            </a:pathLst>
          </a:custGeom>
          <a:solidFill>
            <a:srgbClr val="FF3737"/>
          </a:solidFill>
          <a:ln w="3175">
            <a:solidFill>
              <a:sysClr val="window" lastClr="FFFFFF"/>
            </a:solidFill>
          </a:ln>
        </p:spPr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6" name="任意多边形 35"/>
          <p:cNvSpPr/>
          <p:nvPr>
            <p:custDataLst>
              <p:tags r:id="rId10"/>
            </p:custDataLst>
          </p:nvPr>
        </p:nvSpPr>
        <p:spPr bwMode="auto">
          <a:xfrm flipH="1" flipV="1">
            <a:off x="5794694" y="4942231"/>
            <a:ext cx="660348" cy="610725"/>
          </a:xfrm>
          <a:custGeom>
            <a:avLst/>
            <a:gdLst>
              <a:gd name="T0" fmla="*/ 90 w 692"/>
              <a:gd name="T1" fmla="*/ 640 h 640"/>
              <a:gd name="T2" fmla="*/ 692 w 692"/>
              <a:gd name="T3" fmla="*/ 640 h 640"/>
              <a:gd name="T4" fmla="*/ 692 w 692"/>
              <a:gd name="T5" fmla="*/ 640 h 640"/>
              <a:gd name="T6" fmla="*/ 690 w 692"/>
              <a:gd name="T7" fmla="*/ 596 h 640"/>
              <a:gd name="T8" fmla="*/ 686 w 692"/>
              <a:gd name="T9" fmla="*/ 554 h 640"/>
              <a:gd name="T10" fmla="*/ 682 w 692"/>
              <a:gd name="T11" fmla="*/ 512 h 640"/>
              <a:gd name="T12" fmla="*/ 676 w 692"/>
              <a:gd name="T13" fmla="*/ 470 h 640"/>
              <a:gd name="T14" fmla="*/ 668 w 692"/>
              <a:gd name="T15" fmla="*/ 428 h 640"/>
              <a:gd name="T16" fmla="*/ 660 w 692"/>
              <a:gd name="T17" fmla="*/ 386 h 640"/>
              <a:gd name="T18" fmla="*/ 652 w 692"/>
              <a:gd name="T19" fmla="*/ 346 h 640"/>
              <a:gd name="T20" fmla="*/ 640 w 692"/>
              <a:gd name="T21" fmla="*/ 304 h 640"/>
              <a:gd name="T22" fmla="*/ 616 w 692"/>
              <a:gd name="T23" fmla="*/ 226 h 640"/>
              <a:gd name="T24" fmla="*/ 588 w 692"/>
              <a:gd name="T25" fmla="*/ 148 h 640"/>
              <a:gd name="T26" fmla="*/ 556 w 692"/>
              <a:gd name="T27" fmla="*/ 72 h 640"/>
              <a:gd name="T28" fmla="*/ 520 w 692"/>
              <a:gd name="T29" fmla="*/ 0 h 640"/>
              <a:gd name="T30" fmla="*/ 0 w 692"/>
              <a:gd name="T31" fmla="*/ 300 h 640"/>
              <a:gd name="T32" fmla="*/ 0 w 692"/>
              <a:gd name="T33" fmla="*/ 300 h 640"/>
              <a:gd name="T34" fmla="*/ 18 w 692"/>
              <a:gd name="T35" fmla="*/ 340 h 640"/>
              <a:gd name="T36" fmla="*/ 34 w 692"/>
              <a:gd name="T37" fmla="*/ 380 h 640"/>
              <a:gd name="T38" fmla="*/ 50 w 692"/>
              <a:gd name="T39" fmla="*/ 420 h 640"/>
              <a:gd name="T40" fmla="*/ 62 w 692"/>
              <a:gd name="T41" fmla="*/ 462 h 640"/>
              <a:gd name="T42" fmla="*/ 72 w 692"/>
              <a:gd name="T43" fmla="*/ 506 h 640"/>
              <a:gd name="T44" fmla="*/ 80 w 692"/>
              <a:gd name="T45" fmla="*/ 550 h 640"/>
              <a:gd name="T46" fmla="*/ 86 w 692"/>
              <a:gd name="T47" fmla="*/ 594 h 640"/>
              <a:gd name="T48" fmla="*/ 90 w 692"/>
              <a:gd name="T49" fmla="*/ 640 h 640"/>
              <a:gd name="T50" fmla="*/ 90 w 692"/>
              <a:gd name="T51" fmla="*/ 640 h 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92" h="640">
                <a:moveTo>
                  <a:pt x="90" y="640"/>
                </a:moveTo>
                <a:lnTo>
                  <a:pt x="692" y="640"/>
                </a:lnTo>
                <a:lnTo>
                  <a:pt x="692" y="640"/>
                </a:lnTo>
                <a:lnTo>
                  <a:pt x="690" y="596"/>
                </a:lnTo>
                <a:lnTo>
                  <a:pt x="686" y="554"/>
                </a:lnTo>
                <a:lnTo>
                  <a:pt x="682" y="512"/>
                </a:lnTo>
                <a:lnTo>
                  <a:pt x="676" y="470"/>
                </a:lnTo>
                <a:lnTo>
                  <a:pt x="668" y="428"/>
                </a:lnTo>
                <a:lnTo>
                  <a:pt x="660" y="386"/>
                </a:lnTo>
                <a:lnTo>
                  <a:pt x="652" y="346"/>
                </a:lnTo>
                <a:lnTo>
                  <a:pt x="640" y="304"/>
                </a:lnTo>
                <a:lnTo>
                  <a:pt x="616" y="226"/>
                </a:lnTo>
                <a:lnTo>
                  <a:pt x="588" y="148"/>
                </a:lnTo>
                <a:lnTo>
                  <a:pt x="556" y="72"/>
                </a:lnTo>
                <a:lnTo>
                  <a:pt x="520" y="0"/>
                </a:lnTo>
                <a:lnTo>
                  <a:pt x="0" y="300"/>
                </a:lnTo>
                <a:lnTo>
                  <a:pt x="0" y="300"/>
                </a:lnTo>
                <a:lnTo>
                  <a:pt x="18" y="340"/>
                </a:lnTo>
                <a:lnTo>
                  <a:pt x="34" y="380"/>
                </a:lnTo>
                <a:lnTo>
                  <a:pt x="50" y="420"/>
                </a:lnTo>
                <a:lnTo>
                  <a:pt x="62" y="462"/>
                </a:lnTo>
                <a:lnTo>
                  <a:pt x="72" y="506"/>
                </a:lnTo>
                <a:lnTo>
                  <a:pt x="80" y="550"/>
                </a:lnTo>
                <a:lnTo>
                  <a:pt x="86" y="594"/>
                </a:lnTo>
                <a:lnTo>
                  <a:pt x="90" y="640"/>
                </a:lnTo>
                <a:lnTo>
                  <a:pt x="90" y="64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ysClr val="window" lastClr="FFFFFF"/>
            </a:solidFill>
          </a:ln>
        </p:spPr>
        <p:txBody>
          <a:bodyPr wrap="square" lIns="91440" tIns="45720" rIns="91440" bIns="45720" anchor="ctr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</a:pPr>
            <a:endParaRPr>
              <a:latin typeface="Arial" panose="020B0604020202090204" pitchFamily="34" charset="0"/>
              <a:cs typeface="+mn-ea"/>
              <a:sym typeface="Arial" panose="020B0604020202090204" pitchFamily="34" charset="0"/>
            </a:endParaRPr>
          </a:p>
        </p:txBody>
      </p:sp>
      <p:sp>
        <p:nvSpPr>
          <p:cNvPr id="37" name="任意多边形 36"/>
          <p:cNvSpPr/>
          <p:nvPr>
            <p:custDataLst>
              <p:tags r:id="rId11"/>
            </p:custDataLst>
          </p:nvPr>
        </p:nvSpPr>
        <p:spPr bwMode="auto">
          <a:xfrm flipH="1" flipV="1">
            <a:off x="6004632" y="5346838"/>
            <a:ext cx="734780" cy="732871"/>
          </a:xfrm>
          <a:custGeom>
            <a:avLst/>
            <a:gdLst>
              <a:gd name="T0" fmla="*/ 250 w 770"/>
              <a:gd name="T1" fmla="*/ 768 h 768"/>
              <a:gd name="T2" fmla="*/ 770 w 770"/>
              <a:gd name="T3" fmla="*/ 468 h 768"/>
              <a:gd name="T4" fmla="*/ 770 w 770"/>
              <a:gd name="T5" fmla="*/ 468 h 768"/>
              <a:gd name="T6" fmla="*/ 722 w 770"/>
              <a:gd name="T7" fmla="*/ 398 h 768"/>
              <a:gd name="T8" fmla="*/ 672 w 770"/>
              <a:gd name="T9" fmla="*/ 332 h 768"/>
              <a:gd name="T10" fmla="*/ 618 w 770"/>
              <a:gd name="T11" fmla="*/ 268 h 768"/>
              <a:gd name="T12" fmla="*/ 562 w 770"/>
              <a:gd name="T13" fmla="*/ 208 h 768"/>
              <a:gd name="T14" fmla="*/ 500 w 770"/>
              <a:gd name="T15" fmla="*/ 150 h 768"/>
              <a:gd name="T16" fmla="*/ 438 w 770"/>
              <a:gd name="T17" fmla="*/ 96 h 768"/>
              <a:gd name="T18" fmla="*/ 370 w 770"/>
              <a:gd name="T19" fmla="*/ 46 h 768"/>
              <a:gd name="T20" fmla="*/ 300 w 770"/>
              <a:gd name="T21" fmla="*/ 0 h 768"/>
              <a:gd name="T22" fmla="*/ 0 w 770"/>
              <a:gd name="T23" fmla="*/ 520 h 768"/>
              <a:gd name="T24" fmla="*/ 0 w 770"/>
              <a:gd name="T25" fmla="*/ 520 h 768"/>
              <a:gd name="T26" fmla="*/ 36 w 770"/>
              <a:gd name="T27" fmla="*/ 546 h 768"/>
              <a:gd name="T28" fmla="*/ 72 w 770"/>
              <a:gd name="T29" fmla="*/ 572 h 768"/>
              <a:gd name="T30" fmla="*/ 106 w 770"/>
              <a:gd name="T31" fmla="*/ 602 h 768"/>
              <a:gd name="T32" fmla="*/ 138 w 770"/>
              <a:gd name="T33" fmla="*/ 632 h 768"/>
              <a:gd name="T34" fmla="*/ 168 w 770"/>
              <a:gd name="T35" fmla="*/ 664 h 768"/>
              <a:gd name="T36" fmla="*/ 196 w 770"/>
              <a:gd name="T37" fmla="*/ 698 h 768"/>
              <a:gd name="T38" fmla="*/ 224 w 770"/>
              <a:gd name="T39" fmla="*/ 732 h 768"/>
              <a:gd name="T40" fmla="*/ 250 w 770"/>
              <a:gd name="T41" fmla="*/ 768 h 768"/>
              <a:gd name="T42" fmla="*/ 250 w 770"/>
              <a:gd name="T43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70" h="768">
                <a:moveTo>
                  <a:pt x="250" y="768"/>
                </a:moveTo>
                <a:lnTo>
                  <a:pt x="770" y="468"/>
                </a:lnTo>
                <a:lnTo>
                  <a:pt x="770" y="468"/>
                </a:lnTo>
                <a:lnTo>
                  <a:pt x="722" y="398"/>
                </a:lnTo>
                <a:lnTo>
                  <a:pt x="672" y="332"/>
                </a:lnTo>
                <a:lnTo>
                  <a:pt x="618" y="268"/>
                </a:lnTo>
                <a:lnTo>
                  <a:pt x="562" y="208"/>
                </a:lnTo>
                <a:lnTo>
                  <a:pt x="500" y="150"/>
                </a:lnTo>
                <a:lnTo>
                  <a:pt x="438" y="96"/>
                </a:lnTo>
                <a:lnTo>
                  <a:pt x="370" y="46"/>
                </a:lnTo>
                <a:lnTo>
                  <a:pt x="300" y="0"/>
                </a:lnTo>
                <a:lnTo>
                  <a:pt x="0" y="520"/>
                </a:lnTo>
                <a:lnTo>
                  <a:pt x="0" y="520"/>
                </a:lnTo>
                <a:lnTo>
                  <a:pt x="36" y="546"/>
                </a:lnTo>
                <a:lnTo>
                  <a:pt x="72" y="572"/>
                </a:lnTo>
                <a:lnTo>
                  <a:pt x="106" y="602"/>
                </a:lnTo>
                <a:lnTo>
                  <a:pt x="138" y="632"/>
                </a:lnTo>
                <a:lnTo>
                  <a:pt x="168" y="664"/>
                </a:lnTo>
                <a:lnTo>
                  <a:pt x="196" y="698"/>
                </a:lnTo>
                <a:lnTo>
                  <a:pt x="224" y="732"/>
                </a:lnTo>
                <a:lnTo>
                  <a:pt x="250" y="768"/>
                </a:lnTo>
                <a:lnTo>
                  <a:pt x="250" y="76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>
            <a:solidFill>
              <a:sysClr val="window" lastClr="FFFFFF"/>
            </a:solidFill>
          </a:ln>
        </p:spPr>
        <p:txBody>
          <a:bodyPr wrap="square" lIns="91440" tIns="45720" rIns="91440" bIns="45720" anchor="ctr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</a:pPr>
            <a:endParaRPr>
              <a:latin typeface="Arial" panose="020B0604020202090204" pitchFamily="34" charset="0"/>
              <a:cs typeface="+mn-ea"/>
              <a:sym typeface="Arial" panose="020B0604020202090204" pitchFamily="34" charset="0"/>
            </a:endParaRPr>
          </a:p>
        </p:txBody>
      </p:sp>
      <p:sp>
        <p:nvSpPr>
          <p:cNvPr id="38" name="任意多边形 37"/>
          <p:cNvSpPr/>
          <p:nvPr>
            <p:custDataLst>
              <p:tags r:id="rId12"/>
            </p:custDataLst>
          </p:nvPr>
        </p:nvSpPr>
        <p:spPr bwMode="auto">
          <a:xfrm flipH="1" flipV="1">
            <a:off x="7920787" y="4942231"/>
            <a:ext cx="660348" cy="610725"/>
          </a:xfrm>
          <a:custGeom>
            <a:avLst/>
            <a:gdLst>
              <a:gd name="T0" fmla="*/ 692 w 692"/>
              <a:gd name="T1" fmla="*/ 300 h 640"/>
              <a:gd name="T2" fmla="*/ 172 w 692"/>
              <a:gd name="T3" fmla="*/ 0 h 640"/>
              <a:gd name="T4" fmla="*/ 172 w 692"/>
              <a:gd name="T5" fmla="*/ 0 h 640"/>
              <a:gd name="T6" fmla="*/ 136 w 692"/>
              <a:gd name="T7" fmla="*/ 72 h 640"/>
              <a:gd name="T8" fmla="*/ 104 w 692"/>
              <a:gd name="T9" fmla="*/ 148 h 640"/>
              <a:gd name="T10" fmla="*/ 76 w 692"/>
              <a:gd name="T11" fmla="*/ 226 h 640"/>
              <a:gd name="T12" fmla="*/ 52 w 692"/>
              <a:gd name="T13" fmla="*/ 304 h 640"/>
              <a:gd name="T14" fmla="*/ 40 w 692"/>
              <a:gd name="T15" fmla="*/ 346 h 640"/>
              <a:gd name="T16" fmla="*/ 32 w 692"/>
              <a:gd name="T17" fmla="*/ 386 h 640"/>
              <a:gd name="T18" fmla="*/ 24 w 692"/>
              <a:gd name="T19" fmla="*/ 428 h 640"/>
              <a:gd name="T20" fmla="*/ 16 w 692"/>
              <a:gd name="T21" fmla="*/ 470 h 640"/>
              <a:gd name="T22" fmla="*/ 10 w 692"/>
              <a:gd name="T23" fmla="*/ 512 h 640"/>
              <a:gd name="T24" fmla="*/ 6 w 692"/>
              <a:gd name="T25" fmla="*/ 554 h 640"/>
              <a:gd name="T26" fmla="*/ 2 w 692"/>
              <a:gd name="T27" fmla="*/ 596 h 640"/>
              <a:gd name="T28" fmla="*/ 0 w 692"/>
              <a:gd name="T29" fmla="*/ 640 h 640"/>
              <a:gd name="T30" fmla="*/ 602 w 692"/>
              <a:gd name="T31" fmla="*/ 640 h 640"/>
              <a:gd name="T32" fmla="*/ 602 w 692"/>
              <a:gd name="T33" fmla="*/ 640 h 640"/>
              <a:gd name="T34" fmla="*/ 606 w 692"/>
              <a:gd name="T35" fmla="*/ 594 h 640"/>
              <a:gd name="T36" fmla="*/ 612 w 692"/>
              <a:gd name="T37" fmla="*/ 550 h 640"/>
              <a:gd name="T38" fmla="*/ 620 w 692"/>
              <a:gd name="T39" fmla="*/ 506 h 640"/>
              <a:gd name="T40" fmla="*/ 630 w 692"/>
              <a:gd name="T41" fmla="*/ 462 h 640"/>
              <a:gd name="T42" fmla="*/ 642 w 692"/>
              <a:gd name="T43" fmla="*/ 420 h 640"/>
              <a:gd name="T44" fmla="*/ 658 w 692"/>
              <a:gd name="T45" fmla="*/ 380 h 640"/>
              <a:gd name="T46" fmla="*/ 674 w 692"/>
              <a:gd name="T47" fmla="*/ 340 h 640"/>
              <a:gd name="T48" fmla="*/ 692 w 692"/>
              <a:gd name="T49" fmla="*/ 300 h 640"/>
              <a:gd name="T50" fmla="*/ 692 w 692"/>
              <a:gd name="T51" fmla="*/ 300 h 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92" h="640">
                <a:moveTo>
                  <a:pt x="692" y="300"/>
                </a:moveTo>
                <a:lnTo>
                  <a:pt x="172" y="0"/>
                </a:lnTo>
                <a:lnTo>
                  <a:pt x="172" y="0"/>
                </a:lnTo>
                <a:lnTo>
                  <a:pt x="136" y="72"/>
                </a:lnTo>
                <a:lnTo>
                  <a:pt x="104" y="148"/>
                </a:lnTo>
                <a:lnTo>
                  <a:pt x="76" y="226"/>
                </a:lnTo>
                <a:lnTo>
                  <a:pt x="52" y="304"/>
                </a:lnTo>
                <a:lnTo>
                  <a:pt x="40" y="346"/>
                </a:lnTo>
                <a:lnTo>
                  <a:pt x="32" y="386"/>
                </a:lnTo>
                <a:lnTo>
                  <a:pt x="24" y="428"/>
                </a:lnTo>
                <a:lnTo>
                  <a:pt x="16" y="470"/>
                </a:lnTo>
                <a:lnTo>
                  <a:pt x="10" y="512"/>
                </a:lnTo>
                <a:lnTo>
                  <a:pt x="6" y="554"/>
                </a:lnTo>
                <a:lnTo>
                  <a:pt x="2" y="596"/>
                </a:lnTo>
                <a:lnTo>
                  <a:pt x="0" y="640"/>
                </a:lnTo>
                <a:lnTo>
                  <a:pt x="602" y="640"/>
                </a:lnTo>
                <a:lnTo>
                  <a:pt x="602" y="640"/>
                </a:lnTo>
                <a:lnTo>
                  <a:pt x="606" y="594"/>
                </a:lnTo>
                <a:lnTo>
                  <a:pt x="612" y="550"/>
                </a:lnTo>
                <a:lnTo>
                  <a:pt x="620" y="506"/>
                </a:lnTo>
                <a:lnTo>
                  <a:pt x="630" y="462"/>
                </a:lnTo>
                <a:lnTo>
                  <a:pt x="642" y="420"/>
                </a:lnTo>
                <a:lnTo>
                  <a:pt x="658" y="380"/>
                </a:lnTo>
                <a:lnTo>
                  <a:pt x="674" y="340"/>
                </a:lnTo>
                <a:lnTo>
                  <a:pt x="692" y="300"/>
                </a:lnTo>
                <a:lnTo>
                  <a:pt x="692" y="300"/>
                </a:lnTo>
                <a:close/>
              </a:path>
            </a:pathLst>
          </a:custGeom>
          <a:solidFill>
            <a:srgbClr val="FF3737"/>
          </a:solidFill>
          <a:ln w="3175">
            <a:solidFill>
              <a:sysClr val="window" lastClr="FFFFFF"/>
            </a:solidFill>
          </a:ln>
        </p:spPr>
        <p:txBody>
          <a:bodyPr wrap="square" lIns="91440" tIns="45720" rIns="91440" bIns="45720" anchor="ctr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9" name="任意多边形 38"/>
          <p:cNvSpPr/>
          <p:nvPr>
            <p:custDataLst>
              <p:tags r:id="rId13"/>
            </p:custDataLst>
          </p:nvPr>
        </p:nvSpPr>
        <p:spPr bwMode="auto">
          <a:xfrm flipH="1" flipV="1">
            <a:off x="7636417" y="5346838"/>
            <a:ext cx="734780" cy="732871"/>
          </a:xfrm>
          <a:custGeom>
            <a:avLst/>
            <a:gdLst>
              <a:gd name="T0" fmla="*/ 770 w 770"/>
              <a:gd name="T1" fmla="*/ 520 h 768"/>
              <a:gd name="T2" fmla="*/ 470 w 770"/>
              <a:gd name="T3" fmla="*/ 0 h 768"/>
              <a:gd name="T4" fmla="*/ 470 w 770"/>
              <a:gd name="T5" fmla="*/ 0 h 768"/>
              <a:gd name="T6" fmla="*/ 400 w 770"/>
              <a:gd name="T7" fmla="*/ 46 h 768"/>
              <a:gd name="T8" fmla="*/ 332 w 770"/>
              <a:gd name="T9" fmla="*/ 96 h 768"/>
              <a:gd name="T10" fmla="*/ 270 w 770"/>
              <a:gd name="T11" fmla="*/ 150 h 768"/>
              <a:gd name="T12" fmla="*/ 208 w 770"/>
              <a:gd name="T13" fmla="*/ 208 h 768"/>
              <a:gd name="T14" fmla="*/ 152 w 770"/>
              <a:gd name="T15" fmla="*/ 268 h 768"/>
              <a:gd name="T16" fmla="*/ 98 w 770"/>
              <a:gd name="T17" fmla="*/ 332 h 768"/>
              <a:gd name="T18" fmla="*/ 48 w 770"/>
              <a:gd name="T19" fmla="*/ 398 h 768"/>
              <a:gd name="T20" fmla="*/ 0 w 770"/>
              <a:gd name="T21" fmla="*/ 468 h 768"/>
              <a:gd name="T22" fmla="*/ 520 w 770"/>
              <a:gd name="T23" fmla="*/ 768 h 768"/>
              <a:gd name="T24" fmla="*/ 520 w 770"/>
              <a:gd name="T25" fmla="*/ 768 h 768"/>
              <a:gd name="T26" fmla="*/ 546 w 770"/>
              <a:gd name="T27" fmla="*/ 732 h 768"/>
              <a:gd name="T28" fmla="*/ 574 w 770"/>
              <a:gd name="T29" fmla="*/ 698 h 768"/>
              <a:gd name="T30" fmla="*/ 602 w 770"/>
              <a:gd name="T31" fmla="*/ 664 h 768"/>
              <a:gd name="T32" fmla="*/ 632 w 770"/>
              <a:gd name="T33" fmla="*/ 632 h 768"/>
              <a:gd name="T34" fmla="*/ 664 w 770"/>
              <a:gd name="T35" fmla="*/ 602 h 768"/>
              <a:gd name="T36" fmla="*/ 698 w 770"/>
              <a:gd name="T37" fmla="*/ 572 h 768"/>
              <a:gd name="T38" fmla="*/ 734 w 770"/>
              <a:gd name="T39" fmla="*/ 546 h 768"/>
              <a:gd name="T40" fmla="*/ 770 w 770"/>
              <a:gd name="T41" fmla="*/ 520 h 768"/>
              <a:gd name="T42" fmla="*/ 770 w 770"/>
              <a:gd name="T43" fmla="*/ 52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70" h="768">
                <a:moveTo>
                  <a:pt x="770" y="520"/>
                </a:moveTo>
                <a:lnTo>
                  <a:pt x="470" y="0"/>
                </a:lnTo>
                <a:lnTo>
                  <a:pt x="470" y="0"/>
                </a:lnTo>
                <a:lnTo>
                  <a:pt x="400" y="46"/>
                </a:lnTo>
                <a:lnTo>
                  <a:pt x="332" y="96"/>
                </a:lnTo>
                <a:lnTo>
                  <a:pt x="270" y="150"/>
                </a:lnTo>
                <a:lnTo>
                  <a:pt x="208" y="208"/>
                </a:lnTo>
                <a:lnTo>
                  <a:pt x="152" y="268"/>
                </a:lnTo>
                <a:lnTo>
                  <a:pt x="98" y="332"/>
                </a:lnTo>
                <a:lnTo>
                  <a:pt x="48" y="398"/>
                </a:lnTo>
                <a:lnTo>
                  <a:pt x="0" y="468"/>
                </a:lnTo>
                <a:lnTo>
                  <a:pt x="520" y="768"/>
                </a:lnTo>
                <a:lnTo>
                  <a:pt x="520" y="768"/>
                </a:lnTo>
                <a:lnTo>
                  <a:pt x="546" y="732"/>
                </a:lnTo>
                <a:lnTo>
                  <a:pt x="574" y="698"/>
                </a:lnTo>
                <a:lnTo>
                  <a:pt x="602" y="664"/>
                </a:lnTo>
                <a:lnTo>
                  <a:pt x="632" y="632"/>
                </a:lnTo>
                <a:lnTo>
                  <a:pt x="664" y="602"/>
                </a:lnTo>
                <a:lnTo>
                  <a:pt x="698" y="572"/>
                </a:lnTo>
                <a:lnTo>
                  <a:pt x="734" y="546"/>
                </a:lnTo>
                <a:lnTo>
                  <a:pt x="770" y="520"/>
                </a:lnTo>
                <a:lnTo>
                  <a:pt x="770" y="520"/>
                </a:lnTo>
                <a:close/>
              </a:path>
            </a:pathLst>
          </a:custGeom>
          <a:solidFill>
            <a:srgbClr val="FF3737"/>
          </a:solidFill>
          <a:ln w="3175">
            <a:solidFill>
              <a:sysClr val="window" lastClr="FFFFFF"/>
            </a:solidFill>
          </a:ln>
        </p:spPr>
        <p:txBody>
          <a:bodyPr wrap="square" lIns="91440" tIns="45720" rIns="91440" bIns="45720" anchor="ctr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40" name="任意多边形 39"/>
          <p:cNvSpPr/>
          <p:nvPr>
            <p:custDataLst>
              <p:tags r:id="rId14"/>
            </p:custDataLst>
          </p:nvPr>
        </p:nvSpPr>
        <p:spPr bwMode="auto">
          <a:xfrm flipH="1" flipV="1">
            <a:off x="7233718" y="5629297"/>
            <a:ext cx="610726" cy="660348"/>
          </a:xfrm>
          <a:custGeom>
            <a:avLst/>
            <a:gdLst>
              <a:gd name="T0" fmla="*/ 640 w 640"/>
              <a:gd name="T1" fmla="*/ 602 h 692"/>
              <a:gd name="T2" fmla="*/ 640 w 640"/>
              <a:gd name="T3" fmla="*/ 0 h 692"/>
              <a:gd name="T4" fmla="*/ 640 w 640"/>
              <a:gd name="T5" fmla="*/ 0 h 692"/>
              <a:gd name="T6" fmla="*/ 596 w 640"/>
              <a:gd name="T7" fmla="*/ 2 h 692"/>
              <a:gd name="T8" fmla="*/ 554 w 640"/>
              <a:gd name="T9" fmla="*/ 6 h 692"/>
              <a:gd name="T10" fmla="*/ 512 w 640"/>
              <a:gd name="T11" fmla="*/ 10 h 692"/>
              <a:gd name="T12" fmla="*/ 470 w 640"/>
              <a:gd name="T13" fmla="*/ 16 h 692"/>
              <a:gd name="T14" fmla="*/ 428 w 640"/>
              <a:gd name="T15" fmla="*/ 24 h 692"/>
              <a:gd name="T16" fmla="*/ 386 w 640"/>
              <a:gd name="T17" fmla="*/ 32 h 692"/>
              <a:gd name="T18" fmla="*/ 346 w 640"/>
              <a:gd name="T19" fmla="*/ 40 h 692"/>
              <a:gd name="T20" fmla="*/ 306 w 640"/>
              <a:gd name="T21" fmla="*/ 50 h 692"/>
              <a:gd name="T22" fmla="*/ 226 w 640"/>
              <a:gd name="T23" fmla="*/ 74 h 692"/>
              <a:gd name="T24" fmla="*/ 148 w 640"/>
              <a:gd name="T25" fmla="*/ 104 h 692"/>
              <a:gd name="T26" fmla="*/ 74 w 640"/>
              <a:gd name="T27" fmla="*/ 136 h 692"/>
              <a:gd name="T28" fmla="*/ 0 w 640"/>
              <a:gd name="T29" fmla="*/ 172 h 692"/>
              <a:gd name="T30" fmla="*/ 300 w 640"/>
              <a:gd name="T31" fmla="*/ 692 h 692"/>
              <a:gd name="T32" fmla="*/ 300 w 640"/>
              <a:gd name="T33" fmla="*/ 692 h 692"/>
              <a:gd name="T34" fmla="*/ 340 w 640"/>
              <a:gd name="T35" fmla="*/ 674 h 692"/>
              <a:gd name="T36" fmla="*/ 380 w 640"/>
              <a:gd name="T37" fmla="*/ 658 h 692"/>
              <a:gd name="T38" fmla="*/ 422 w 640"/>
              <a:gd name="T39" fmla="*/ 642 h 692"/>
              <a:gd name="T40" fmla="*/ 464 w 640"/>
              <a:gd name="T41" fmla="*/ 630 h 692"/>
              <a:gd name="T42" fmla="*/ 506 w 640"/>
              <a:gd name="T43" fmla="*/ 620 h 692"/>
              <a:gd name="T44" fmla="*/ 550 w 640"/>
              <a:gd name="T45" fmla="*/ 612 h 692"/>
              <a:gd name="T46" fmla="*/ 594 w 640"/>
              <a:gd name="T47" fmla="*/ 606 h 692"/>
              <a:gd name="T48" fmla="*/ 640 w 640"/>
              <a:gd name="T49" fmla="*/ 602 h 692"/>
              <a:gd name="T50" fmla="*/ 640 w 640"/>
              <a:gd name="T51" fmla="*/ 60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40" h="692">
                <a:moveTo>
                  <a:pt x="640" y="602"/>
                </a:moveTo>
                <a:lnTo>
                  <a:pt x="640" y="0"/>
                </a:lnTo>
                <a:lnTo>
                  <a:pt x="640" y="0"/>
                </a:lnTo>
                <a:lnTo>
                  <a:pt x="596" y="2"/>
                </a:lnTo>
                <a:lnTo>
                  <a:pt x="554" y="6"/>
                </a:lnTo>
                <a:lnTo>
                  <a:pt x="512" y="10"/>
                </a:lnTo>
                <a:lnTo>
                  <a:pt x="470" y="16"/>
                </a:lnTo>
                <a:lnTo>
                  <a:pt x="428" y="24"/>
                </a:lnTo>
                <a:lnTo>
                  <a:pt x="386" y="32"/>
                </a:lnTo>
                <a:lnTo>
                  <a:pt x="346" y="40"/>
                </a:lnTo>
                <a:lnTo>
                  <a:pt x="306" y="50"/>
                </a:lnTo>
                <a:lnTo>
                  <a:pt x="226" y="74"/>
                </a:lnTo>
                <a:lnTo>
                  <a:pt x="148" y="104"/>
                </a:lnTo>
                <a:lnTo>
                  <a:pt x="74" y="136"/>
                </a:lnTo>
                <a:lnTo>
                  <a:pt x="0" y="172"/>
                </a:lnTo>
                <a:lnTo>
                  <a:pt x="300" y="692"/>
                </a:lnTo>
                <a:lnTo>
                  <a:pt x="300" y="692"/>
                </a:lnTo>
                <a:lnTo>
                  <a:pt x="340" y="674"/>
                </a:lnTo>
                <a:lnTo>
                  <a:pt x="380" y="658"/>
                </a:lnTo>
                <a:lnTo>
                  <a:pt x="422" y="642"/>
                </a:lnTo>
                <a:lnTo>
                  <a:pt x="464" y="630"/>
                </a:lnTo>
                <a:lnTo>
                  <a:pt x="506" y="620"/>
                </a:lnTo>
                <a:lnTo>
                  <a:pt x="550" y="612"/>
                </a:lnTo>
                <a:lnTo>
                  <a:pt x="594" y="606"/>
                </a:lnTo>
                <a:lnTo>
                  <a:pt x="640" y="602"/>
                </a:lnTo>
                <a:lnTo>
                  <a:pt x="640" y="602"/>
                </a:lnTo>
                <a:close/>
              </a:path>
            </a:pathLst>
          </a:custGeom>
          <a:solidFill>
            <a:srgbClr val="FF3737"/>
          </a:solidFill>
          <a:ln w="3175">
            <a:solidFill>
              <a:sysClr val="window" lastClr="FFFFFF"/>
            </a:solidFill>
          </a:ln>
        </p:spPr>
        <p:txBody>
          <a:bodyPr wrap="square" lIns="91440" tIns="45720" rIns="91440" bIns="45720" anchor="ctr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23510" y="3251835"/>
            <a:ext cx="22974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>
                <a:solidFill>
                  <a:srgbClr val="C00000"/>
                </a:solidFill>
                <a:cs typeface="仿宋_GB2312" panose="02010609030101010101" charset="0"/>
                <a:sym typeface="+mn-ea"/>
              </a:rPr>
              <a:t>社区便民服务业态</a:t>
            </a:r>
            <a:endParaRPr lang="zh-CN" altLang="en-US">
              <a:solidFill>
                <a:srgbClr val="C00000"/>
              </a:solidFill>
              <a:cs typeface="仿宋_GB2312" panose="02010609030101010101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29995" y="3397885"/>
            <a:ext cx="224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lvl="0" indent="-285750" algn="l">
              <a:buClrTx/>
              <a:buSzTx/>
            </a:pPr>
            <a:r>
              <a:rPr lang="zh-CN">
                <a:cs typeface="仿宋_GB2312" panose="02010609030101010101" charset="0"/>
                <a:sym typeface="+mn-ea"/>
              </a:rPr>
              <a:t>绿色出行便民业态、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54735" y="4364355"/>
            <a:ext cx="2011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lvl="0" indent="-285750" algn="l">
              <a:buClrTx/>
              <a:buSzTx/>
            </a:pPr>
            <a:r>
              <a:rPr lang="zh-CN">
                <a:cs typeface="仿宋_GB2312" panose="02010609030101010101" charset="0"/>
                <a:sym typeface="+mn-ea"/>
              </a:rPr>
              <a:t>养老康养服务业态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54735" y="5346700"/>
            <a:ext cx="2011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lvl="0" indent="-285750" algn="l">
              <a:buClrTx/>
              <a:buSzTx/>
            </a:pPr>
            <a:r>
              <a:rPr lang="zh-CN">
                <a:cs typeface="仿宋_GB2312" panose="02010609030101010101" charset="0"/>
                <a:sym typeface="+mn-ea"/>
              </a:rPr>
              <a:t>文体休闲服务业态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037195" y="3161665"/>
            <a:ext cx="2697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lvl="0" indent="-285750" algn="l">
              <a:buClrTx/>
              <a:buSzTx/>
            </a:pPr>
            <a:r>
              <a:rPr lang="zh-CN">
                <a:cs typeface="仿宋_GB2312" panose="02010609030101010101" charset="0"/>
                <a:sym typeface="+mn-ea"/>
              </a:rPr>
              <a:t>党建宣传及志愿服务业态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296410" y="5865495"/>
            <a:ext cx="1840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lvl="0" indent="-285750" algn="l">
              <a:buClrTx/>
              <a:buSzTx/>
            </a:pPr>
            <a:r>
              <a:rPr lang="zh-CN">
                <a:solidFill>
                  <a:srgbClr val="C00000"/>
                </a:solidFill>
                <a:cs typeface="仿宋_GB2312" panose="02010609030101010101" charset="0"/>
                <a:sym typeface="+mn-ea"/>
              </a:rPr>
              <a:t>物流服务业态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823325" y="4364355"/>
            <a:ext cx="2011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lvl="0" indent="-285750" algn="l">
              <a:buClrTx/>
              <a:buSzTx/>
            </a:pPr>
            <a:r>
              <a:rPr lang="zh-CN">
                <a:cs typeface="仿宋_GB2312" panose="02010609030101010101" charset="0"/>
                <a:sym typeface="+mn-ea"/>
              </a:rPr>
              <a:t>绿色休闲活动业态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722995" y="5260975"/>
            <a:ext cx="2011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lvl="0" indent="-285750" algn="l">
              <a:buClrTx/>
              <a:buSzTx/>
            </a:pPr>
            <a:r>
              <a:rPr lang="zh-CN">
                <a:cs typeface="仿宋_GB2312" panose="02010609030101010101" charset="0"/>
                <a:sym typeface="+mn-ea"/>
              </a:rPr>
              <a:t>灵活配置移动业态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268595" y="4443730"/>
            <a:ext cx="1470660" cy="368300"/>
          </a:xfrm>
          <a:prstGeom prst="rect">
            <a:avLst/>
          </a:prstGeom>
          <a:solidFill>
            <a:srgbClr val="3A414B"/>
          </a:solidFill>
          <a:ln>
            <a:solidFill>
              <a:srgbClr val="BCD9DA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</a:rPr>
              <a:t>8</a:t>
            </a:r>
            <a:r>
              <a:rPr lang="zh-CN" altLang="en-US">
                <a:solidFill>
                  <a:schemeClr val="bg1"/>
                </a:solidFill>
              </a:rPr>
              <a:t>类服务业态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227672" y="461614"/>
            <a:ext cx="8528685" cy="598805"/>
            <a:chOff x="4518512" y="2209083"/>
            <a:chExt cx="8528685" cy="598805"/>
          </a:xfrm>
        </p:grpSpPr>
        <p:sp>
          <p:nvSpPr>
            <p:cNvPr id="4" name="Freeform 24"/>
            <p:cNvSpPr/>
            <p:nvPr/>
          </p:nvSpPr>
          <p:spPr bwMode="auto">
            <a:xfrm>
              <a:off x="4518512" y="2209083"/>
              <a:ext cx="8528685" cy="59880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95000"/>
              </a:schemeClr>
            </a:solidFill>
            <a:ln w="6350" cap="flat">
              <a:solidFill>
                <a:schemeClr val="bg1"/>
              </a:solidFill>
              <a:prstDash val="sysDot"/>
              <a:miter lim="800000"/>
            </a:ln>
          </p:spPr>
          <p:txBody>
            <a:bodyPr vert="horz" wrap="square" lIns="91404" tIns="45702" rIns="91404" bIns="45702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31353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618842" y="2269408"/>
              <a:ext cx="810450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业态设计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因地制宜，灵活业态设计</a:t>
              </a:r>
              <a:endPara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704" t="37592" r="24278" b="36707"/>
          <a:stretch>
            <a:fillRect/>
          </a:stretch>
        </p:blipFill>
        <p:spPr>
          <a:xfrm>
            <a:off x="9980295" y="398145"/>
            <a:ext cx="1834515" cy="67818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80365" y="58483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2.4.1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8"/>
          <p:cNvSpPr/>
          <p:nvPr/>
        </p:nvSpPr>
        <p:spPr bwMode="auto">
          <a:xfrm>
            <a:off x="404341" y="461612"/>
            <a:ext cx="598856" cy="5988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313530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-635" y="4922520"/>
            <a:ext cx="12192635" cy="1548130"/>
          </a:xfrm>
          <a:prstGeom prst="rect">
            <a:avLst/>
          </a:prstGeom>
          <a:solidFill>
            <a:schemeClr val="lt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647825" y="1782445"/>
            <a:ext cx="9156700" cy="2819400"/>
            <a:chOff x="2249" y="2084"/>
            <a:chExt cx="15709" cy="5210"/>
          </a:xfrm>
        </p:grpSpPr>
        <p:pic>
          <p:nvPicPr>
            <p:cNvPr id="4" name="PA-图片 5" descr="剪纸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 l="6501" r="6501"/>
            <a:stretch>
              <a:fillRect/>
            </a:stretch>
          </p:blipFill>
          <p:spPr>
            <a:xfrm>
              <a:off x="2249" y="2913"/>
              <a:ext cx="3553" cy="3553"/>
            </a:xfrm>
            <a:prstGeom prst="ellipse">
              <a:avLst/>
            </a:prstGeom>
            <a:ln w="50800">
              <a:solidFill>
                <a:schemeClr val="lt1"/>
              </a:solidFill>
            </a:ln>
            <a:effectLst>
              <a:outerShdw blurRad="127000" dist="38100" dir="5400000" algn="ctr" rotWithShape="0">
                <a:schemeClr val="dk1">
                  <a:alpha val="20000"/>
                </a:schemeClr>
              </a:outerShdw>
            </a:effectLst>
          </p:spPr>
        </p:pic>
        <p:pic>
          <p:nvPicPr>
            <p:cNvPr id="5" name="PA-图片 6" descr="字体感觉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/>
            <a:srcRect l="18213" r="18213"/>
            <a:stretch>
              <a:fillRect/>
            </a:stretch>
          </p:blipFill>
          <p:spPr>
            <a:xfrm>
              <a:off x="7498" y="2084"/>
              <a:ext cx="5211" cy="5211"/>
            </a:xfrm>
            <a:prstGeom prst="ellipse">
              <a:avLst/>
            </a:prstGeom>
            <a:ln w="50800">
              <a:solidFill>
                <a:schemeClr val="lt1"/>
              </a:solidFill>
            </a:ln>
            <a:effectLst>
              <a:outerShdw blurRad="127000" dist="38100" dir="5400000" algn="ctr" rotWithShape="0">
                <a:schemeClr val="dk1">
                  <a:alpha val="20000"/>
                </a:schemeClr>
              </a:outerShdw>
            </a:effectLst>
          </p:spPr>
        </p:pic>
        <p:pic>
          <p:nvPicPr>
            <p:cNvPr id="6" name="PA-图片 6" descr="字体感觉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/>
            <a:srcRect l="18182" r="18182"/>
            <a:stretch>
              <a:fillRect/>
            </a:stretch>
          </p:blipFill>
          <p:spPr>
            <a:xfrm>
              <a:off x="14406" y="2913"/>
              <a:ext cx="3553" cy="3553"/>
            </a:xfrm>
            <a:prstGeom prst="ellipse">
              <a:avLst/>
            </a:prstGeom>
            <a:ln w="50800">
              <a:solidFill>
                <a:schemeClr val="lt1"/>
              </a:solidFill>
            </a:ln>
            <a:effectLst>
              <a:outerShdw blurRad="127000" dist="38100" dir="5400000" algn="ctr" rotWithShape="0">
                <a:schemeClr val="dk1">
                  <a:alpha val="20000"/>
                </a:schemeClr>
              </a:outerShdw>
            </a:effectLst>
          </p:spPr>
        </p:pic>
      </p:grp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582930" y="5001895"/>
            <a:ext cx="11466830" cy="1449705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1200" spc="28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1200" spc="28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公交集团将对</a:t>
            </a:r>
            <a:r>
              <a:rPr lang="en-US" altLang="zh-CN" sz="1200" spc="28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1200" spc="28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公交驿站</a:t>
            </a:r>
            <a:r>
              <a:rPr lang="en-US" altLang="zh-CN" sz="1200" spc="28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1200" spc="28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进行统一运营和管理，拓展“北京公交”品牌的社区影响力，强化“最后一公里”服务品质，将“公交驿栈”便民综合体打造为体现首都风范、时代风貌、文化特色的城市窗口。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1200" spc="28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1200" spc="28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驿站的设立形态分为两种模式：一是集装箱式的可移动简易房；另一种是利用场站内现有的闲置房屋。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1200" spc="28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建立三级品牌体系，总品牌为公交驿站，根据业态不同，下设二级子品牌，例如：</a:t>
            </a:r>
            <a:r>
              <a:rPr lang="zh-CN" altLang="en-US" sz="1200" spc="28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公交驿栈-畅停、公交驿栈-颐养、公交驿栈-乐享、公交驿栈-便民、公交驿栈-绿洲等，二级品牌下根据不同项目设三级子品牌。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079865" y="4391025"/>
            <a:ext cx="172529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sz="1200">
                <a:cs typeface="Heiti SC Medium" panose="02000000000000000000" charset="-122"/>
              </a:rPr>
              <a:t>集装箱式驿站设立形态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504950" y="4326890"/>
            <a:ext cx="2214245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sz="1200">
                <a:cs typeface="Heiti SC Medium" panose="02000000000000000000" charset="-122"/>
              </a:rPr>
              <a:t>利用闲置房屋式驿站设立形态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227672" y="461614"/>
            <a:ext cx="8528685" cy="598805"/>
            <a:chOff x="4518512" y="2209083"/>
            <a:chExt cx="8528685" cy="598805"/>
          </a:xfrm>
        </p:grpSpPr>
        <p:sp>
          <p:nvSpPr>
            <p:cNvPr id="7" name="Freeform 24"/>
            <p:cNvSpPr/>
            <p:nvPr/>
          </p:nvSpPr>
          <p:spPr bwMode="auto">
            <a:xfrm>
              <a:off x="4518512" y="2209083"/>
              <a:ext cx="8528685" cy="59880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95000"/>
              </a:schemeClr>
            </a:solidFill>
            <a:ln w="6350" cap="flat">
              <a:solidFill>
                <a:schemeClr val="bg1"/>
              </a:solidFill>
              <a:prstDash val="sysDot"/>
              <a:miter lim="800000"/>
            </a:ln>
          </p:spPr>
          <p:txBody>
            <a:bodyPr vert="horz" wrap="square" lIns="91404" tIns="45702" rIns="91404" bIns="45702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31353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18842" y="2269408"/>
              <a:ext cx="810450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业态设计（外部）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集中运营，统一品牌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704" t="37592" r="24278" b="36707"/>
          <a:stretch>
            <a:fillRect/>
          </a:stretch>
        </p:blipFill>
        <p:spPr>
          <a:xfrm>
            <a:off x="9980295" y="398145"/>
            <a:ext cx="1834515" cy="67818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80365" y="58483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2.4.2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8"/>
          <p:cNvSpPr/>
          <p:nvPr/>
        </p:nvSpPr>
        <p:spPr bwMode="auto">
          <a:xfrm>
            <a:off x="404341" y="461612"/>
            <a:ext cx="598856" cy="5988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313530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1143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768475" y="1797050"/>
            <a:ext cx="4089400" cy="2192338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1144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1730375" y="4117975"/>
            <a:ext cx="4086225" cy="225742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1145" name="文本框 2"/>
          <p:cNvSpPr txBox="1"/>
          <p:nvPr/>
        </p:nvSpPr>
        <p:spPr>
          <a:xfrm>
            <a:off x="1824038" y="3554413"/>
            <a:ext cx="2344737" cy="368300"/>
          </a:xfrm>
          <a:prstGeom prst="rect">
            <a:avLst/>
          </a:prstGeom>
          <a:solidFill>
            <a:schemeClr val="bg1">
              <a:alpha val="84000"/>
            </a:schemeClr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b="1">
                <a:latin typeface="Segoe UI" panose="020B0502040204020203" pitchFamily="34" charset="0"/>
                <a:ea typeface="宋体" panose="02010600030101010101" pitchFamily="2" charset="-122"/>
              </a:rPr>
              <a:t>生鲜零售（助农展区）</a:t>
            </a:r>
          </a:p>
        </p:txBody>
      </p:sp>
      <p:sp>
        <p:nvSpPr>
          <p:cNvPr id="91146" name="文本框 3"/>
          <p:cNvSpPr txBox="1"/>
          <p:nvPr/>
        </p:nvSpPr>
        <p:spPr>
          <a:xfrm>
            <a:off x="1824038" y="5959475"/>
            <a:ext cx="1417637" cy="368300"/>
          </a:xfrm>
          <a:prstGeom prst="rect">
            <a:avLst/>
          </a:prstGeom>
          <a:solidFill>
            <a:schemeClr val="bg1">
              <a:alpha val="84000"/>
            </a:schemeClr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b="1">
                <a:latin typeface="Segoe UI" panose="020B0502040204020203" pitchFamily="34" charset="0"/>
                <a:ea typeface="宋体" panose="02010600030101010101" pitchFamily="2" charset="-122"/>
              </a:rPr>
              <a:t>社区便利店</a:t>
            </a:r>
          </a:p>
        </p:txBody>
      </p:sp>
      <p:pic>
        <p:nvPicPr>
          <p:cNvPr id="91147" name="图片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08688" y="4197350"/>
            <a:ext cx="3871912" cy="217805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1148" name="文本框 3"/>
          <p:cNvSpPr txBox="1"/>
          <p:nvPr/>
        </p:nvSpPr>
        <p:spPr>
          <a:xfrm>
            <a:off x="8566150" y="5959475"/>
            <a:ext cx="1266825" cy="368300"/>
          </a:xfrm>
          <a:prstGeom prst="rect">
            <a:avLst/>
          </a:prstGeom>
          <a:solidFill>
            <a:schemeClr val="bg1">
              <a:alpha val="84000"/>
            </a:schemeClr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b="1">
                <a:latin typeface="Segoe UI" panose="020B0502040204020203" pitchFamily="34" charset="0"/>
                <a:ea typeface="宋体" panose="02010600030101010101" pitchFamily="2" charset="-122"/>
              </a:rPr>
              <a:t>社区药店</a:t>
            </a:r>
          </a:p>
        </p:txBody>
      </p:sp>
      <p:pic>
        <p:nvPicPr>
          <p:cNvPr id="91149" name="图片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07100" y="1797050"/>
            <a:ext cx="3860800" cy="219075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1150" name="文本框 4"/>
          <p:cNvSpPr txBox="1"/>
          <p:nvPr/>
        </p:nvSpPr>
        <p:spPr>
          <a:xfrm>
            <a:off x="8566150" y="3541713"/>
            <a:ext cx="1301750" cy="368300"/>
          </a:xfrm>
          <a:prstGeom prst="rect">
            <a:avLst/>
          </a:prstGeom>
          <a:solidFill>
            <a:schemeClr val="bg1">
              <a:alpha val="84000"/>
            </a:schemeClr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b="1">
                <a:latin typeface="Segoe UI" panose="020B0502040204020203" pitchFamily="34" charset="0"/>
                <a:ea typeface="宋体" panose="02010600030101010101" pitchFamily="2" charset="-122"/>
              </a:rPr>
              <a:t> </a:t>
            </a:r>
            <a:r>
              <a:rPr lang="zh-CN" altLang="en-US" b="1">
                <a:latin typeface="Segoe UI" panose="020B0502040204020203" pitchFamily="34" charset="0"/>
                <a:ea typeface="宋体" panose="02010600030101010101" pitchFamily="2" charset="-122"/>
              </a:rPr>
              <a:t>社区康养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227672" y="461614"/>
            <a:ext cx="8528685" cy="598805"/>
            <a:chOff x="4518512" y="2209083"/>
            <a:chExt cx="8528685" cy="598805"/>
          </a:xfrm>
        </p:grpSpPr>
        <p:sp>
          <p:nvSpPr>
            <p:cNvPr id="7" name="Freeform 24"/>
            <p:cNvSpPr/>
            <p:nvPr/>
          </p:nvSpPr>
          <p:spPr bwMode="auto">
            <a:xfrm>
              <a:off x="4518512" y="2209083"/>
              <a:ext cx="8528685" cy="59880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95000"/>
              </a:schemeClr>
            </a:solidFill>
            <a:ln w="6350" cap="flat">
              <a:solidFill>
                <a:schemeClr val="bg1"/>
              </a:solidFill>
              <a:prstDash val="sysDot"/>
              <a:miter lim="800000"/>
            </a:ln>
          </p:spPr>
          <p:txBody>
            <a:bodyPr vert="horz" wrap="square" lIns="91404" tIns="45702" rIns="91404" bIns="45702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31353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18842" y="2269408"/>
              <a:ext cx="810450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业态设计（内部）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合理布局，满足社区需求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704" t="37592" r="24278" b="36707"/>
          <a:stretch>
            <a:fillRect/>
          </a:stretch>
        </p:blipFill>
        <p:spPr>
          <a:xfrm>
            <a:off x="9980295" y="398145"/>
            <a:ext cx="1834515" cy="67818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80365" y="58483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2.4.3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8"/>
          <p:cNvSpPr/>
          <p:nvPr/>
        </p:nvSpPr>
        <p:spPr bwMode="auto">
          <a:xfrm>
            <a:off x="404341" y="461612"/>
            <a:ext cx="598856" cy="5988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313530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3"/>
          <p:cNvSpPr txBox="1"/>
          <p:nvPr/>
        </p:nvSpPr>
        <p:spPr>
          <a:xfrm>
            <a:off x="596265" y="1588135"/>
            <a:ext cx="11148695" cy="1614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</a:pPr>
            <a:r>
              <a:rPr lang="en-US" altLang="zh-CN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 </a:t>
            </a:r>
            <a:r>
              <a:rPr lang="zh-CN" altLang="zh-CN" sz="16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项目采用线上线下一体化布局，通过打造线上电商采购平台及线下“扶贫助农超市”、“冷链物流前置仓”、“数字化社区蔬菜直通车”、“社区便民服务专区”等业态形式，为首都社区市民及央国企集采客户提供零售生鲜、社区康养、物流仓储等便民服务，最大程度挖掘北京消费市场潜力。</a:t>
            </a:r>
            <a:endParaRPr lang="zh-CN" altLang="zh-CN" sz="160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</a:pP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0487" name="组合 89"/>
          <p:cNvGrpSpPr/>
          <p:nvPr/>
        </p:nvGrpSpPr>
        <p:grpSpPr>
          <a:xfrm>
            <a:off x="3999230" y="3009583"/>
            <a:ext cx="3975100" cy="3524250"/>
            <a:chOff x="3738046" y="1293315"/>
            <a:chExt cx="5040000" cy="4320000"/>
          </a:xfrm>
        </p:grpSpPr>
        <p:grpSp>
          <p:nvGrpSpPr>
            <p:cNvPr id="20488" name="组合 6"/>
            <p:cNvGrpSpPr/>
            <p:nvPr/>
          </p:nvGrpSpPr>
          <p:grpSpPr>
            <a:xfrm>
              <a:off x="3738046" y="1293315"/>
              <a:ext cx="5040000" cy="4320000"/>
              <a:chOff x="1874110" y="1310496"/>
              <a:chExt cx="5040000" cy="4320000"/>
            </a:xfrm>
          </p:grpSpPr>
          <p:sp>
            <p:nvSpPr>
              <p:cNvPr id="33" name="圆角矩形 32"/>
              <p:cNvSpPr/>
              <p:nvPr/>
            </p:nvSpPr>
            <p:spPr>
              <a:xfrm>
                <a:off x="3146187" y="2203570"/>
                <a:ext cx="2526039" cy="2607236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90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20490" name="组合 5"/>
              <p:cNvGrpSpPr/>
              <p:nvPr/>
            </p:nvGrpSpPr>
            <p:grpSpPr>
              <a:xfrm>
                <a:off x="1874110" y="1310496"/>
                <a:ext cx="5040000" cy="4320000"/>
                <a:chOff x="1874110" y="1310496"/>
                <a:chExt cx="5040000" cy="4320000"/>
              </a:xfrm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1874110" y="1489500"/>
                  <a:ext cx="5040000" cy="3961442"/>
                </a:xfrm>
                <a:prstGeom prst="ellipse">
                  <a:avLst/>
                </a:prstGeom>
                <a:noFill/>
                <a:ln w="57150">
                  <a:solidFill>
                    <a:srgbClr val="3A414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90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4229062" y="1310496"/>
                  <a:ext cx="360288" cy="359954"/>
                </a:xfrm>
                <a:prstGeom prst="ellipse">
                  <a:avLst/>
                </a:prstGeom>
                <a:solidFill>
                  <a:srgbClr val="FF37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90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>
                  <a:off x="4229062" y="5269992"/>
                  <a:ext cx="360288" cy="359955"/>
                </a:xfrm>
                <a:prstGeom prst="ellipse">
                  <a:avLst/>
                </a:prstGeom>
                <a:solidFill>
                  <a:srgbClr val="FF373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905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0494" name="文本框 55"/>
            <p:cNvSpPr txBox="1"/>
            <p:nvPr/>
          </p:nvSpPr>
          <p:spPr>
            <a:xfrm>
              <a:off x="5879226" y="2171985"/>
              <a:ext cx="777738" cy="2727438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 wrap="none" anchor="t" anchorCtr="0">
              <a:spAutoFit/>
            </a:bodyPr>
            <a:lstStyle/>
            <a:p>
              <a:pPr algn="ctr" eaLnBrk="0" hangingPunct="0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公交便民驿栈</a:t>
              </a:r>
            </a:p>
          </p:txBody>
        </p:sp>
      </p:grpSp>
      <p:grpSp>
        <p:nvGrpSpPr>
          <p:cNvPr id="20495" name="组合 67"/>
          <p:cNvGrpSpPr>
            <a:grpSpLocks noChangeAspect="1"/>
          </p:cNvGrpSpPr>
          <p:nvPr/>
        </p:nvGrpSpPr>
        <p:grpSpPr>
          <a:xfrm>
            <a:off x="441643" y="3120708"/>
            <a:ext cx="3240087" cy="3238500"/>
            <a:chOff x="319088" y="1576388"/>
            <a:chExt cx="3736975" cy="3705225"/>
          </a:xfrm>
        </p:grpSpPr>
        <p:sp>
          <p:nvSpPr>
            <p:cNvPr id="20496" name="AutoShape 3"/>
            <p:cNvSpPr>
              <a:spLocks noChangeAspect="1" noTextEdit="1"/>
            </p:cNvSpPr>
            <p:nvPr/>
          </p:nvSpPr>
          <p:spPr>
            <a:xfrm>
              <a:off x="382588" y="1628776"/>
              <a:ext cx="3600450" cy="360045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lstStyle/>
            <a:p>
              <a:pPr eaLnBrk="0" hangingPunct="0"/>
              <a:endParaRPr lang="zh-CN" altLang="en-US">
                <a:latin typeface="Segoe UI" panose="020B0502040204020203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20497" name="Picture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088" y="1576388"/>
              <a:ext cx="3736975" cy="3705225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20498" name="组合 66"/>
            <p:cNvGrpSpPr/>
            <p:nvPr/>
          </p:nvGrpSpPr>
          <p:grpSpPr>
            <a:xfrm>
              <a:off x="319088" y="1576388"/>
              <a:ext cx="3736975" cy="3705225"/>
              <a:chOff x="319088" y="1576388"/>
              <a:chExt cx="3736975" cy="3705225"/>
            </a:xfrm>
          </p:grpSpPr>
          <p:pic>
            <p:nvPicPr>
              <p:cNvPr id="20499" name="Picture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19088" y="1576388"/>
                <a:ext cx="3736975" cy="370522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grpSp>
            <p:nvGrpSpPr>
              <p:cNvPr id="20500" name="组合 64"/>
              <p:cNvGrpSpPr/>
              <p:nvPr/>
            </p:nvGrpSpPr>
            <p:grpSpPr>
              <a:xfrm>
                <a:off x="588963" y="1833563"/>
                <a:ext cx="3192463" cy="3173413"/>
                <a:chOff x="588963" y="1833563"/>
                <a:chExt cx="3192463" cy="3173413"/>
              </a:xfrm>
            </p:grpSpPr>
            <p:sp>
              <p:nvSpPr>
                <p:cNvPr id="20501" name="Oval 7"/>
                <p:cNvSpPr/>
                <p:nvPr/>
              </p:nvSpPr>
              <p:spPr>
                <a:xfrm>
                  <a:off x="588963" y="1833563"/>
                  <a:ext cx="3192463" cy="3173413"/>
                </a:xfrm>
                <a:prstGeom prst="ellipse">
                  <a:avLst/>
                </a:prstGeom>
                <a:solidFill>
                  <a:srgbClr val="D7E3BF">
                    <a:alpha val="90195"/>
                  </a:srgbClr>
                </a:solidFill>
                <a:ln w="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lstStyle/>
                <a:p>
                  <a:pPr eaLnBrk="0" hangingPunct="0"/>
                  <a:endPara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20502" name="Oval 8"/>
                <p:cNvSpPr/>
                <p:nvPr/>
              </p:nvSpPr>
              <p:spPr>
                <a:xfrm>
                  <a:off x="588963" y="1833563"/>
                  <a:ext cx="3192463" cy="317341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 w="11113" cap="rnd" cmpd="sng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anchor="t" anchorCtr="0"/>
                <a:lstStyle/>
                <a:p>
                  <a:pPr eaLnBrk="0" hangingPunct="0"/>
                  <a:endPara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p:grpSp>
        </p:grpSp>
      </p:grpSp>
      <p:sp>
        <p:nvSpPr>
          <p:cNvPr id="20503" name="AutoShape 21"/>
          <p:cNvSpPr>
            <a:spLocks noChangeAspect="1" noTextEdit="1"/>
          </p:cNvSpPr>
          <p:nvPr/>
        </p:nvSpPr>
        <p:spPr>
          <a:xfrm>
            <a:off x="8420418" y="3539808"/>
            <a:ext cx="2755900" cy="274796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eaLnBrk="0" hangingPunct="0"/>
            <a:endParaRPr lang="zh-CN" altLang="en-US">
              <a:latin typeface="Segoe UI" panose="020B0502040204020203" pitchFamily="34" charset="0"/>
              <a:ea typeface="宋体" panose="02010600030101010101" pitchFamily="2" charset="-122"/>
            </a:endParaRPr>
          </a:p>
        </p:txBody>
      </p:sp>
      <p:pic>
        <p:nvPicPr>
          <p:cNvPr id="20504" name="Picture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25205" y="3166745"/>
            <a:ext cx="3119438" cy="3121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5" name="Oval 25"/>
          <p:cNvSpPr/>
          <p:nvPr/>
        </p:nvSpPr>
        <p:spPr>
          <a:xfrm>
            <a:off x="8758555" y="3336608"/>
            <a:ext cx="2803525" cy="277971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1113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/>
          <a:lstStyle/>
          <a:p>
            <a:pPr eaLnBrk="0" hangingPunct="0"/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506" name="Oval 26"/>
          <p:cNvSpPr/>
          <p:nvPr/>
        </p:nvSpPr>
        <p:spPr>
          <a:xfrm>
            <a:off x="8796655" y="3396933"/>
            <a:ext cx="2765425" cy="2687637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1113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>
            <a:noAutofit/>
          </a:bodyPr>
          <a:lstStyle/>
          <a:p>
            <a:pPr lvl="0" algn="l" eaLnBrk="0" hangingPunct="0">
              <a:buClrTx/>
              <a:buSzTx/>
              <a:buFontTx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807143" y="4524058"/>
            <a:ext cx="360363" cy="3603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90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7769543" y="4524058"/>
            <a:ext cx="358775" cy="3603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90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780155" y="4530408"/>
            <a:ext cx="358775" cy="358775"/>
          </a:xfrm>
          <a:prstGeom prst="ellipse">
            <a:avLst/>
          </a:pr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eaLnBrk="0" fontAlgn="base" hangingPunct="0">
              <a:buClrTx/>
              <a:buSzTx/>
              <a:buFontTx/>
              <a:defRPr/>
            </a:pPr>
            <a:endParaRPr lang="zh-CN" altLang="en-US" sz="1905" strike="noStrike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sym typeface="+mn-ea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7791768" y="4536758"/>
            <a:ext cx="360363" cy="360363"/>
          </a:xfrm>
          <a:prstGeom prst="ellipse">
            <a:avLst/>
          </a:pr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90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0511" name="文本框 2"/>
          <p:cNvSpPr txBox="1"/>
          <p:nvPr/>
        </p:nvSpPr>
        <p:spPr>
          <a:xfrm>
            <a:off x="1456055" y="3730308"/>
            <a:ext cx="13398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个人客户</a:t>
            </a:r>
          </a:p>
        </p:txBody>
      </p:sp>
      <p:sp>
        <p:nvSpPr>
          <p:cNvPr id="20512" name="文本框 3"/>
          <p:cNvSpPr txBox="1"/>
          <p:nvPr/>
        </p:nvSpPr>
        <p:spPr>
          <a:xfrm>
            <a:off x="9598343" y="3730308"/>
            <a:ext cx="13398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政企客户</a:t>
            </a:r>
          </a:p>
        </p:txBody>
      </p:sp>
      <p:sp>
        <p:nvSpPr>
          <p:cNvPr id="20513" name="文本框 4"/>
          <p:cNvSpPr txBox="1"/>
          <p:nvPr/>
        </p:nvSpPr>
        <p:spPr>
          <a:xfrm>
            <a:off x="698818" y="4158933"/>
            <a:ext cx="2540000" cy="17065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零售生鲜</a:t>
            </a:r>
          </a:p>
          <a:p>
            <a:pPr algn="ctr" eaLnBrk="0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社区健康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0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物流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0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养老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eaLnBrk="0" hangingPunct="0">
              <a:lnSpc>
                <a:spcPct val="15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…</a:t>
            </a:r>
          </a:p>
        </p:txBody>
      </p:sp>
      <p:sp>
        <p:nvSpPr>
          <p:cNvPr id="20514" name="文本框 5"/>
          <p:cNvSpPr txBox="1"/>
          <p:nvPr/>
        </p:nvSpPr>
        <p:spPr>
          <a:xfrm>
            <a:off x="4354830" y="3979545"/>
            <a:ext cx="1312863" cy="1752600"/>
          </a:xfrm>
          <a:prstGeom prst="rect">
            <a:avLst/>
          </a:prstGeom>
          <a:solidFill>
            <a:srgbClr val="778495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  <a:buClrTx/>
              <a:buFontTx/>
            </a:pPr>
            <a:r>
              <a:rPr lang="en-US" altLang="zh-CN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charset="-122"/>
              </a:rPr>
              <a:t> 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线上：</a:t>
            </a:r>
            <a:endParaRPr lang="en-US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  <a:buClrTx/>
              <a:buFontTx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公交便民电商、社区团购、企业福利、垂直电商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…</a:t>
            </a:r>
          </a:p>
        </p:txBody>
      </p:sp>
      <p:sp>
        <p:nvSpPr>
          <p:cNvPr id="20515" name="Rectangle 29"/>
          <p:cNvSpPr/>
          <p:nvPr/>
        </p:nvSpPr>
        <p:spPr>
          <a:xfrm>
            <a:off x="9406255" y="4098608"/>
            <a:ext cx="1508125" cy="19386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单位食堂集采</a:t>
            </a:r>
          </a:p>
          <a:p>
            <a:pPr algn="ctr" eaLnBrk="0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国企福利集采</a:t>
            </a:r>
          </a:p>
          <a:p>
            <a:pPr algn="ctr" eaLnBrk="0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产销对接</a:t>
            </a:r>
          </a:p>
          <a:p>
            <a:pPr algn="ctr" eaLnBrk="0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政企医疗、养老</a:t>
            </a:r>
          </a:p>
          <a:p>
            <a:pPr algn="ctr" eaLnBrk="0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美丽乡村旅游</a:t>
            </a:r>
          </a:p>
          <a:p>
            <a:pPr algn="ctr" eaLnBrk="0" hangingPunct="0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…</a:t>
            </a:r>
          </a:p>
        </p:txBody>
      </p:sp>
      <p:sp>
        <p:nvSpPr>
          <p:cNvPr id="24" name="矩形 23"/>
          <p:cNvSpPr/>
          <p:nvPr/>
        </p:nvSpPr>
        <p:spPr>
          <a:xfrm>
            <a:off x="6324918" y="3979545"/>
            <a:ext cx="1301750" cy="1773238"/>
          </a:xfrm>
          <a:prstGeom prst="rect">
            <a:avLst/>
          </a:prstGeom>
          <a:solidFill>
            <a:srgbClr val="7784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 eaLnBrk="0" fontAlgn="base" hangingPunct="0">
              <a:lnSpc>
                <a:spcPct val="150000"/>
              </a:lnSpc>
              <a:buClrTx/>
              <a:buSzTx/>
              <a:buFontTx/>
              <a:defRPr/>
            </a:pPr>
            <a:endParaRPr lang="en-US" altLang="zh-CN" sz="1600" strike="noStrike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517" name="文本框 9"/>
          <p:cNvSpPr txBox="1"/>
          <p:nvPr/>
        </p:nvSpPr>
        <p:spPr>
          <a:xfrm>
            <a:off x="6348730" y="4001770"/>
            <a:ext cx="1373188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  <a:buClrTx/>
              <a:buFontTx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线下：</a:t>
            </a:r>
          </a:p>
          <a:p>
            <a:pPr eaLnBrk="0" hangingPunct="0">
              <a:lnSpc>
                <a:spcPct val="150000"/>
              </a:lnSpc>
              <a:buClrTx/>
              <a:buFontTx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批发市场、</a:t>
            </a:r>
          </a:p>
          <a:p>
            <a:pPr eaLnBrk="0" hangingPunct="0">
              <a:lnSpc>
                <a:spcPct val="150000"/>
              </a:lnSpc>
              <a:buClrTx/>
              <a:buFontTx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便利店、社区活动…</a:t>
            </a:r>
            <a:endParaRPr lang="zh-CN" altLang="en-US" sz="1400">
              <a:latin typeface="Segoe UI" panose="020B0502040204020203" pitchFamily="34" charset="0"/>
              <a:ea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27672" y="461614"/>
            <a:ext cx="8528685" cy="598805"/>
            <a:chOff x="4518512" y="2209083"/>
            <a:chExt cx="8528685" cy="598805"/>
          </a:xfrm>
        </p:grpSpPr>
        <p:sp>
          <p:nvSpPr>
            <p:cNvPr id="2" name="Freeform 24"/>
            <p:cNvSpPr/>
            <p:nvPr/>
          </p:nvSpPr>
          <p:spPr bwMode="auto">
            <a:xfrm>
              <a:off x="4518512" y="2209083"/>
              <a:ext cx="8528685" cy="59880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95000"/>
              </a:schemeClr>
            </a:solidFill>
            <a:ln w="6350" cap="flat">
              <a:solidFill>
                <a:schemeClr val="bg1"/>
              </a:solidFill>
              <a:prstDash val="sysDot"/>
              <a:miter lim="800000"/>
            </a:ln>
          </p:spPr>
          <p:txBody>
            <a:bodyPr vert="horz" wrap="square" lIns="91404" tIns="45702" rIns="91404" bIns="45702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31353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18842" y="2269408"/>
              <a:ext cx="810450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运营模式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线上线下一体化布局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704" t="37592" r="24278" b="36707"/>
          <a:stretch>
            <a:fillRect/>
          </a:stretch>
        </p:blipFill>
        <p:spPr>
          <a:xfrm>
            <a:off x="9980295" y="398145"/>
            <a:ext cx="1834515" cy="67818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91465" y="58483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2.5.1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: 圆角 2"/>
          <p:cNvSpPr/>
          <p:nvPr/>
        </p:nvSpPr>
        <p:spPr bwMode="auto">
          <a:xfrm>
            <a:off x="1364343" y="696687"/>
            <a:ext cx="9463312" cy="5631542"/>
          </a:xfrm>
          <a:prstGeom prst="roundRect">
            <a:avLst>
              <a:gd name="adj" fmla="val 10434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任意多边形: 形状 6"/>
          <p:cNvSpPr/>
          <p:nvPr/>
        </p:nvSpPr>
        <p:spPr bwMode="auto">
          <a:xfrm flipH="1">
            <a:off x="2" y="4655463"/>
            <a:ext cx="12191999" cy="2202541"/>
          </a:xfrm>
          <a:custGeom>
            <a:avLst/>
            <a:gdLst>
              <a:gd name="connsiteX0" fmla="*/ 12191998 w 12191998"/>
              <a:gd name="connsiteY0" fmla="*/ 0 h 2202541"/>
              <a:gd name="connsiteX1" fmla="*/ 11521923 w 12191998"/>
              <a:gd name="connsiteY1" fmla="*/ 0 h 2202541"/>
              <a:gd name="connsiteX2" fmla="*/ 10427510 w 12191998"/>
              <a:gd name="connsiteY2" fmla="*/ 725426 h 2202541"/>
              <a:gd name="connsiteX3" fmla="*/ 10334519 w 12191998"/>
              <a:gd name="connsiteY3" fmla="*/ 884217 h 2202541"/>
              <a:gd name="connsiteX4" fmla="*/ 9349617 w 12191998"/>
              <a:gd name="connsiteY4" fmla="*/ 1407886 h 2202541"/>
              <a:gd name="connsiteX5" fmla="*/ 2842381 w 12191998"/>
              <a:gd name="connsiteY5" fmla="*/ 1407886 h 2202541"/>
              <a:gd name="connsiteX6" fmla="*/ 1857479 w 12191998"/>
              <a:gd name="connsiteY6" fmla="*/ 884217 h 2202541"/>
              <a:gd name="connsiteX7" fmla="*/ 1764488 w 12191998"/>
              <a:gd name="connsiteY7" fmla="*/ 725426 h 2202541"/>
              <a:gd name="connsiteX8" fmla="*/ 670075 w 12191998"/>
              <a:gd name="connsiteY8" fmla="*/ 0 h 2202541"/>
              <a:gd name="connsiteX9" fmla="*/ 0 w 12191998"/>
              <a:gd name="connsiteY9" fmla="*/ 0 h 2202541"/>
              <a:gd name="connsiteX10" fmla="*/ 0 w 12191998"/>
              <a:gd name="connsiteY10" fmla="*/ 2202541 h 2202541"/>
              <a:gd name="connsiteX11" fmla="*/ 12191998 w 12191998"/>
              <a:gd name="connsiteY11" fmla="*/ 2202541 h 220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8" h="2202541">
                <a:moveTo>
                  <a:pt x="12191998" y="0"/>
                </a:moveTo>
                <a:lnTo>
                  <a:pt x="11521923" y="0"/>
                </a:lnTo>
                <a:cubicBezTo>
                  <a:pt x="11029940" y="0"/>
                  <a:pt x="10607821" y="299124"/>
                  <a:pt x="10427510" y="725426"/>
                </a:cubicBezTo>
                <a:lnTo>
                  <a:pt x="10334519" y="884217"/>
                </a:lnTo>
                <a:cubicBezTo>
                  <a:pt x="10121072" y="1200161"/>
                  <a:pt x="9759602" y="1407886"/>
                  <a:pt x="9349617" y="1407886"/>
                </a:cubicBezTo>
                <a:lnTo>
                  <a:pt x="2842381" y="1407886"/>
                </a:lnTo>
                <a:cubicBezTo>
                  <a:pt x="2432396" y="1407886"/>
                  <a:pt x="2070926" y="1200161"/>
                  <a:pt x="1857479" y="884217"/>
                </a:cubicBezTo>
                <a:lnTo>
                  <a:pt x="1764488" y="725426"/>
                </a:lnTo>
                <a:cubicBezTo>
                  <a:pt x="1584177" y="299124"/>
                  <a:pt x="1162058" y="0"/>
                  <a:pt x="670075" y="0"/>
                </a:cubicBezTo>
                <a:lnTo>
                  <a:pt x="0" y="0"/>
                </a:lnTo>
                <a:lnTo>
                  <a:pt x="0" y="2202541"/>
                </a:lnTo>
                <a:lnTo>
                  <a:pt x="12191998" y="220254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Freeform 18"/>
          <p:cNvSpPr/>
          <p:nvPr/>
        </p:nvSpPr>
        <p:spPr bwMode="auto">
          <a:xfrm>
            <a:off x="3695184" y="2817414"/>
            <a:ext cx="598856" cy="5988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313530"/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01</a:t>
            </a:r>
            <a:endParaRPr lang="zh-CN" altLang="en-US" sz="1600" dirty="0">
              <a:solidFill>
                <a:srgbClr val="313530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518513" y="2817417"/>
            <a:ext cx="4192251" cy="598857"/>
            <a:chOff x="4518512" y="2209083"/>
            <a:chExt cx="4192250" cy="598857"/>
          </a:xfrm>
        </p:grpSpPr>
        <p:sp>
          <p:nvSpPr>
            <p:cNvPr id="12" name="Freeform 24"/>
            <p:cNvSpPr/>
            <p:nvPr/>
          </p:nvSpPr>
          <p:spPr bwMode="auto">
            <a:xfrm>
              <a:off x="4518512" y="2209083"/>
              <a:ext cx="4192250" cy="598857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95000"/>
              </a:schemeClr>
            </a:solidFill>
            <a:ln w="6350" cap="flat">
              <a:solidFill>
                <a:schemeClr val="bg1"/>
              </a:solidFill>
              <a:prstDash val="sysDot"/>
              <a:miter lim="800000"/>
            </a:ln>
          </p:spPr>
          <p:txBody>
            <a:bodyPr vert="horz" wrap="square" lIns="91404" tIns="45702" rIns="91404" bIns="45702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31353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038577" y="2280838"/>
              <a:ext cx="316737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400" b="1" dirty="0">
                  <a:solidFill>
                    <a:schemeClr val="bg1"/>
                  </a:solidFill>
                </a:rPr>
                <a:t>背景介绍</a:t>
              </a: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033311" y="1068399"/>
            <a:ext cx="412538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4400" b="1" i="1" dirty="0">
                <a:solidFill>
                  <a:schemeClr val="accent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CONTENTS</a:t>
            </a:r>
            <a:endParaRPr lang="zh-CN" altLang="en-US" sz="4400" b="1" i="1" dirty="0">
              <a:solidFill>
                <a:schemeClr val="accent1"/>
              </a:solidFill>
              <a:latin typeface="Century Gothic" panose="020B0502020202020204" pitchFamily="34" charset="0"/>
              <a:ea typeface="方正粗雅宋长_GBK" panose="02010600000000000000" pitchFamily="2" charset="-122"/>
            </a:endParaRPr>
          </a:p>
        </p:txBody>
      </p:sp>
      <p:sp>
        <p:nvSpPr>
          <p:cNvPr id="10" name="Freeform 22"/>
          <p:cNvSpPr/>
          <p:nvPr/>
        </p:nvSpPr>
        <p:spPr bwMode="auto">
          <a:xfrm>
            <a:off x="3682484" y="4300881"/>
            <a:ext cx="598856" cy="59735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313530"/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02</a:t>
            </a:r>
            <a:endParaRPr lang="zh-CN" altLang="en-US" sz="1600" dirty="0">
              <a:solidFill>
                <a:srgbClr val="313530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505813" y="4300127"/>
            <a:ext cx="4192251" cy="598857"/>
            <a:chOff x="4518512" y="3033935"/>
            <a:chExt cx="4192250" cy="598857"/>
          </a:xfrm>
        </p:grpSpPr>
        <p:sp>
          <p:nvSpPr>
            <p:cNvPr id="15" name="Freeform 26"/>
            <p:cNvSpPr/>
            <p:nvPr/>
          </p:nvSpPr>
          <p:spPr bwMode="auto">
            <a:xfrm>
              <a:off x="4518512" y="3033935"/>
              <a:ext cx="4192250" cy="598857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95000"/>
              </a:schemeClr>
            </a:solidFill>
            <a:ln w="6350" cap="flat">
              <a:solidFill>
                <a:schemeClr val="bg1"/>
              </a:solidFill>
              <a:prstDash val="sysDot"/>
              <a:miter lim="800000"/>
            </a:ln>
          </p:spPr>
          <p:txBody>
            <a:bodyPr vert="horz" wrap="square" lIns="91404" tIns="45702" rIns="91404" bIns="45702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31353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038577" y="3112040"/>
              <a:ext cx="311975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en-US" altLang="zh-CN" sz="2400" b="1" dirty="0">
                  <a:solidFill>
                    <a:schemeClr val="bg1"/>
                  </a:solidFill>
                </a:rPr>
                <a:t>“</a:t>
              </a:r>
              <a:r>
                <a:rPr lang="zh-CN" altLang="en-US" sz="2400" b="1" dirty="0">
                  <a:solidFill>
                    <a:schemeClr val="bg1"/>
                  </a:solidFill>
                  <a:sym typeface="+mn-ea"/>
                </a:rPr>
                <a:t>公交驿栈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”</a:t>
              </a:r>
              <a:r>
                <a:rPr lang="zh-CN" altLang="en-US" sz="2400" b="1" dirty="0">
                  <a:solidFill>
                    <a:schemeClr val="bg1"/>
                  </a:solidFill>
                </a:rPr>
                <a:t>项目介绍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0" grpId="0"/>
      <p:bldP spid="10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8"/>
          <p:cNvSpPr/>
          <p:nvPr/>
        </p:nvSpPr>
        <p:spPr bwMode="auto">
          <a:xfrm>
            <a:off x="404341" y="461612"/>
            <a:ext cx="598856" cy="5988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313530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27672" y="461614"/>
            <a:ext cx="8867775" cy="598805"/>
            <a:chOff x="4518512" y="2209083"/>
            <a:chExt cx="8867775" cy="598805"/>
          </a:xfrm>
        </p:grpSpPr>
        <p:sp>
          <p:nvSpPr>
            <p:cNvPr id="18" name="Freeform 24"/>
            <p:cNvSpPr/>
            <p:nvPr/>
          </p:nvSpPr>
          <p:spPr bwMode="auto">
            <a:xfrm>
              <a:off x="4518512" y="2209083"/>
              <a:ext cx="8528685" cy="59880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95000"/>
              </a:schemeClr>
            </a:solidFill>
            <a:ln w="6350" cap="flat">
              <a:solidFill>
                <a:schemeClr val="bg1"/>
              </a:solidFill>
              <a:prstDash val="sysDot"/>
              <a:miter lim="800000"/>
            </a:ln>
          </p:spPr>
          <p:txBody>
            <a:bodyPr vert="horz" wrap="square" lIns="91404" tIns="45702" rIns="91404" bIns="45702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31353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618842" y="2345608"/>
              <a:ext cx="876744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运营模式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一体化智慧生鲜供应链系统</a:t>
              </a:r>
              <a:endPara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704" t="37592" r="24278" b="36707"/>
          <a:stretch>
            <a:fillRect/>
          </a:stretch>
        </p:blipFill>
        <p:spPr>
          <a:xfrm>
            <a:off x="9980295" y="398145"/>
            <a:ext cx="1834515" cy="67818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 bwMode="auto">
          <a:xfrm>
            <a:off x="1285203" y="1733836"/>
            <a:ext cx="2950776" cy="425802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</a:rPr>
              <a:t>产地直采</a:t>
            </a: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 bwMode="auto">
          <a:xfrm>
            <a:off x="1254639" y="2159684"/>
            <a:ext cx="2957210" cy="436243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/>
          <a:p>
            <a:pPr algn="r" latinLnBrk="0">
              <a:lnSpc>
                <a:spcPct val="120000"/>
              </a:lnSpc>
            </a:pPr>
            <a:r>
              <a:rPr lang="zh-CN" altLang="en-US" sz="1400" b="0" spc="15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线上集货批发</a:t>
            </a: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 bwMode="auto">
          <a:xfrm>
            <a:off x="7780954" y="1734099"/>
            <a:ext cx="2950407" cy="425802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300" dirty="0"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智慧工业化生产</a:t>
            </a: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 bwMode="auto">
          <a:xfrm>
            <a:off x="1285297" y="4365801"/>
            <a:ext cx="2958574" cy="425802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/>
          <a:p>
            <a:pPr lvl="0" algn="r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300" dirty="0"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全链路生鲜中心</a:t>
            </a: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 bwMode="auto">
          <a:xfrm>
            <a:off x="7924464" y="4343302"/>
            <a:ext cx="2950407" cy="425802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2000" b="1" spc="300" dirty="0"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食品安全</a:t>
            </a:r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 bwMode="auto">
          <a:xfrm>
            <a:off x="755650" y="4867275"/>
            <a:ext cx="3445510" cy="436245"/>
          </a:xfrm>
          <a:prstGeom prst="rect">
            <a:avLst/>
          </a:prstGeom>
          <a:noFill/>
        </p:spPr>
        <p:txBody>
          <a:bodyPr wrap="square" lIns="90000" tIns="0" rIns="90000" bIns="46800"/>
          <a:lstStyle/>
          <a:p>
            <a:pPr lvl="0" algn="r">
              <a:lnSpc>
                <a:spcPct val="120000"/>
              </a:lnSpc>
              <a:buClrTx/>
              <a:buSzTx/>
              <a:buFontTx/>
            </a:pPr>
            <a:r>
              <a:rPr lang="zh-CN" altLang="en-US" sz="1400" spc="15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全冷链仓储、配送、加工及中央厨房</a:t>
            </a:r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 bwMode="auto">
          <a:xfrm>
            <a:off x="7941824" y="4803189"/>
            <a:ext cx="2957210" cy="436243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/>
          <a:p>
            <a:pPr lvl="0" algn="r">
              <a:lnSpc>
                <a:spcPct val="120000"/>
              </a:lnSpc>
              <a:buClrTx/>
              <a:buSzTx/>
              <a:buFontTx/>
            </a:pPr>
            <a:r>
              <a:rPr lang="zh-CN" altLang="en-US" sz="1400" spc="15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覆盖全链路的质检生态监控能力</a:t>
            </a:r>
          </a:p>
        </p:txBody>
      </p:sp>
      <p:sp>
        <p:nvSpPr>
          <p:cNvPr id="26" name="文本框 25"/>
          <p:cNvSpPr txBox="1"/>
          <p:nvPr>
            <p:custDataLst>
              <p:tags r:id="rId8"/>
            </p:custDataLst>
          </p:nvPr>
        </p:nvSpPr>
        <p:spPr bwMode="auto">
          <a:xfrm>
            <a:off x="7836414" y="2160319"/>
            <a:ext cx="2957210" cy="436243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400" spc="150"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农业生鲜品标准化生产</a:t>
            </a:r>
          </a:p>
        </p:txBody>
      </p:sp>
      <p:pic>
        <p:nvPicPr>
          <p:cNvPr id="28" name="图片 27" descr="WX20210719-162148@2x"/>
          <p:cNvPicPr>
            <a:picLocks noChangeAspect="1"/>
          </p:cNvPicPr>
          <p:nvPr/>
        </p:nvPicPr>
        <p:blipFill>
          <a:blip r:embed="rId16" cstate="print"/>
          <a:srcRect l="341" t="13693" r="-341" b="10539"/>
          <a:stretch>
            <a:fillRect/>
          </a:stretch>
        </p:blipFill>
        <p:spPr>
          <a:xfrm>
            <a:off x="875030" y="2518410"/>
            <a:ext cx="3361055" cy="1153160"/>
          </a:xfrm>
          <a:prstGeom prst="roundRect">
            <a:avLst/>
          </a:prstGeom>
        </p:spPr>
      </p:pic>
      <p:pic>
        <p:nvPicPr>
          <p:cNvPr id="29" name="图片 28" descr="WX20210719-164820@2x">
            <a:hlinkClick r:id="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6140" y="5261610"/>
            <a:ext cx="3369945" cy="852170"/>
          </a:xfrm>
          <a:prstGeom prst="roundRect">
            <a:avLst/>
          </a:prstGeom>
        </p:spPr>
      </p:pic>
      <p:pic>
        <p:nvPicPr>
          <p:cNvPr id="32" name="图片 31" descr="WX20210719-165409@2x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924165" y="2585085"/>
            <a:ext cx="3361055" cy="1019175"/>
          </a:xfrm>
          <a:prstGeom prst="roundRect">
            <a:avLst/>
          </a:prstGeom>
        </p:spPr>
      </p:pic>
      <p:pic>
        <p:nvPicPr>
          <p:cNvPr id="33" name="图片 32" descr="WX20210719-164237@2x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924165" y="5248275"/>
            <a:ext cx="3375660" cy="856615"/>
          </a:xfrm>
          <a:prstGeom prst="roundRect">
            <a:avLst/>
          </a:prstGeom>
        </p:spPr>
      </p:pic>
      <p:sp>
        <p:nvSpPr>
          <p:cNvPr id="35" name="不完整圆 5"/>
          <p:cNvSpPr/>
          <p:nvPr>
            <p:custDataLst>
              <p:tags r:id="rId9"/>
            </p:custDataLst>
          </p:nvPr>
        </p:nvSpPr>
        <p:spPr bwMode="auto">
          <a:xfrm>
            <a:off x="4720590" y="2809240"/>
            <a:ext cx="2645410" cy="2602230"/>
          </a:xfrm>
          <a:prstGeom prst="pie">
            <a:avLst>
              <a:gd name="adj1" fmla="val 10731725"/>
              <a:gd name="adj2" fmla="val 16200000"/>
            </a:avLst>
          </a:prstGeom>
          <a:solidFill>
            <a:schemeClr val="accent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不完整圆 4"/>
          <p:cNvSpPr/>
          <p:nvPr>
            <p:custDataLst>
              <p:tags r:id="rId10"/>
            </p:custDataLst>
          </p:nvPr>
        </p:nvSpPr>
        <p:spPr bwMode="auto">
          <a:xfrm>
            <a:off x="4656455" y="2804795"/>
            <a:ext cx="2684780" cy="2625725"/>
          </a:xfrm>
          <a:prstGeom prst="pie">
            <a:avLst>
              <a:gd name="adj1" fmla="val 16170232"/>
              <a:gd name="adj2" fmla="val 21593726"/>
            </a:avLst>
          </a:prstGeom>
          <a:solidFill>
            <a:schemeClr val="accent2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不完整圆 3"/>
          <p:cNvSpPr/>
          <p:nvPr>
            <p:custDataLst>
              <p:tags r:id="rId11"/>
            </p:custDataLst>
          </p:nvPr>
        </p:nvSpPr>
        <p:spPr bwMode="auto">
          <a:xfrm>
            <a:off x="4707255" y="2797175"/>
            <a:ext cx="2633980" cy="2588895"/>
          </a:xfrm>
          <a:prstGeom prst="pie">
            <a:avLst>
              <a:gd name="adj1" fmla="val 0"/>
              <a:gd name="adj2" fmla="val 5397468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不完整圆 2"/>
          <p:cNvSpPr/>
          <p:nvPr>
            <p:custDataLst>
              <p:tags r:id="rId12"/>
            </p:custDataLst>
          </p:nvPr>
        </p:nvSpPr>
        <p:spPr bwMode="auto">
          <a:xfrm>
            <a:off x="4719955" y="2837815"/>
            <a:ext cx="2606040" cy="2548255"/>
          </a:xfrm>
          <a:prstGeom prst="pie">
            <a:avLst>
              <a:gd name="adj1" fmla="val 5377890"/>
              <a:gd name="adj2" fmla="val 10841538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任意多边形 52"/>
          <p:cNvSpPr/>
          <p:nvPr>
            <p:custDataLst>
              <p:tags r:id="rId13"/>
            </p:custDataLst>
          </p:nvPr>
        </p:nvSpPr>
        <p:spPr bwMode="auto">
          <a:xfrm>
            <a:off x="5364480" y="3456940"/>
            <a:ext cx="1294130" cy="1265555"/>
          </a:xfrm>
          <a:custGeom>
            <a:avLst/>
            <a:gdLst/>
            <a:ahLst/>
            <a:cxnLst>
              <a:cxn ang="0">
                <a:pos x="404" y="164"/>
              </a:cxn>
              <a:cxn ang="0">
                <a:pos x="268" y="11"/>
              </a:cxn>
              <a:cxn ang="0">
                <a:pos x="216" y="2"/>
              </a:cxn>
              <a:cxn ang="0">
                <a:pos x="163" y="5"/>
              </a:cxn>
              <a:cxn ang="0">
                <a:pos x="11" y="141"/>
              </a:cxn>
              <a:cxn ang="0">
                <a:pos x="1" y="193"/>
              </a:cxn>
              <a:cxn ang="0">
                <a:pos x="5" y="246"/>
              </a:cxn>
              <a:cxn ang="0">
                <a:pos x="141" y="399"/>
              </a:cxn>
              <a:cxn ang="0">
                <a:pos x="193" y="408"/>
              </a:cxn>
              <a:cxn ang="0">
                <a:pos x="246" y="404"/>
              </a:cxn>
              <a:cxn ang="0">
                <a:pos x="398" y="268"/>
              </a:cxn>
              <a:cxn ang="0">
                <a:pos x="408" y="216"/>
              </a:cxn>
              <a:cxn ang="0">
                <a:pos x="404" y="164"/>
              </a:cxn>
            </a:cxnLst>
            <a:rect l="0" t="0" r="r" b="b"/>
            <a:pathLst>
              <a:path w="409" h="409">
                <a:moveTo>
                  <a:pt x="404" y="164"/>
                </a:moveTo>
                <a:cubicBezTo>
                  <a:pt x="389" y="92"/>
                  <a:pt x="337" y="34"/>
                  <a:pt x="268" y="11"/>
                </a:cubicBezTo>
                <a:cubicBezTo>
                  <a:pt x="252" y="6"/>
                  <a:pt x="234" y="3"/>
                  <a:pt x="216" y="2"/>
                </a:cubicBezTo>
                <a:cubicBezTo>
                  <a:pt x="198" y="0"/>
                  <a:pt x="180" y="2"/>
                  <a:pt x="163" y="5"/>
                </a:cubicBezTo>
                <a:cubicBezTo>
                  <a:pt x="92" y="20"/>
                  <a:pt x="34" y="72"/>
                  <a:pt x="11" y="141"/>
                </a:cubicBezTo>
                <a:cubicBezTo>
                  <a:pt x="6" y="158"/>
                  <a:pt x="2" y="175"/>
                  <a:pt x="1" y="193"/>
                </a:cubicBezTo>
                <a:cubicBezTo>
                  <a:pt x="0" y="212"/>
                  <a:pt x="2" y="229"/>
                  <a:pt x="5" y="246"/>
                </a:cubicBezTo>
                <a:cubicBezTo>
                  <a:pt x="20" y="318"/>
                  <a:pt x="72" y="376"/>
                  <a:pt x="141" y="399"/>
                </a:cubicBezTo>
                <a:cubicBezTo>
                  <a:pt x="158" y="404"/>
                  <a:pt x="175" y="407"/>
                  <a:pt x="193" y="408"/>
                </a:cubicBezTo>
                <a:cubicBezTo>
                  <a:pt x="211" y="409"/>
                  <a:pt x="229" y="408"/>
                  <a:pt x="246" y="404"/>
                </a:cubicBezTo>
                <a:cubicBezTo>
                  <a:pt x="317" y="390"/>
                  <a:pt x="376" y="338"/>
                  <a:pt x="398" y="268"/>
                </a:cubicBezTo>
                <a:cubicBezTo>
                  <a:pt x="404" y="252"/>
                  <a:pt x="407" y="235"/>
                  <a:pt x="408" y="216"/>
                </a:cubicBezTo>
                <a:cubicBezTo>
                  <a:pt x="409" y="198"/>
                  <a:pt x="408" y="181"/>
                  <a:pt x="404" y="164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202555" y="3518535"/>
            <a:ext cx="1639570" cy="1045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一体化</a:t>
            </a:r>
          </a:p>
          <a:p>
            <a:pPr algn="ctr"/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智慧生鲜</a:t>
            </a:r>
          </a:p>
          <a:p>
            <a:pPr algn="ctr"/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供应链系统</a:t>
            </a:r>
          </a:p>
          <a:p>
            <a:pPr algn="ctr"/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SaaS</a:t>
            </a:r>
            <a:r>
              <a:rPr lang="zh-CN" altLang="en-US" sz="1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平台）</a:t>
            </a:r>
          </a:p>
        </p:txBody>
      </p:sp>
      <p:pic>
        <p:nvPicPr>
          <p:cNvPr id="56" name="图片 55" descr="343439383332343b343531363930333bcadfb2cb"/>
          <p:cNvPicPr>
            <a:picLocks noChangeAspect="1"/>
          </p:cNvPicPr>
          <p:nvPr/>
        </p:nvPicPr>
        <p:blipFill>
          <a:blip r:embed="rId20" cstate="print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5094605" y="3143885"/>
            <a:ext cx="570865" cy="570865"/>
          </a:xfrm>
          <a:prstGeom prst="rect">
            <a:avLst/>
          </a:prstGeom>
        </p:spPr>
      </p:pic>
      <p:pic>
        <p:nvPicPr>
          <p:cNvPr id="57" name="图片 56" descr="343435333331363b333635363235333bb3ddc2d6"/>
          <p:cNvPicPr>
            <a:picLocks noChangeAspect="1"/>
          </p:cNvPicPr>
          <p:nvPr/>
        </p:nvPicPr>
        <p:blipFill>
          <a:blip r:embed="rId22" cstate="print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6481445" y="3249930"/>
            <a:ext cx="354330" cy="354330"/>
          </a:xfrm>
          <a:prstGeom prst="rect">
            <a:avLst/>
          </a:prstGeom>
        </p:spPr>
      </p:pic>
      <p:pic>
        <p:nvPicPr>
          <p:cNvPr id="58" name="图片 57" descr="303b32313537393331383bbfecb5dd"/>
          <p:cNvPicPr>
            <a:picLocks noChangeAspect="1"/>
          </p:cNvPicPr>
          <p:nvPr/>
        </p:nvPicPr>
        <p:blipFill>
          <a:blip r:embed="rId24" cstate="print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21910" y="4576445"/>
            <a:ext cx="398780" cy="398780"/>
          </a:xfrm>
          <a:prstGeom prst="rect">
            <a:avLst/>
          </a:prstGeom>
        </p:spPr>
      </p:pic>
      <p:pic>
        <p:nvPicPr>
          <p:cNvPr id="59" name="图片 58" descr="343435333332353b333635383837373bb0b2c8ab"/>
          <p:cNvPicPr>
            <a:picLocks noChangeAspect="1"/>
          </p:cNvPicPr>
          <p:nvPr/>
        </p:nvPicPr>
        <p:blipFill>
          <a:blip r:embed="rId26" cstate="print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527165" y="4577080"/>
            <a:ext cx="307975" cy="398145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1635760" y="3695065"/>
            <a:ext cx="31788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/>
              <a:t>解决农产品产销不对称问题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7922260" y="3674745"/>
            <a:ext cx="2957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/>
              <a:t>解决生鲜农产品非标准化问题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789940" y="6139180"/>
            <a:ext cx="38544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/>
              <a:t>解决农产品中间环节多、管理难问题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7836535" y="6113780"/>
            <a:ext cx="38544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/>
              <a:t>解决农产品生产及流通环节食品安全问题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6870" y="588645"/>
            <a:ext cx="745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2.5.2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8"/>
          <p:cNvSpPr/>
          <p:nvPr/>
        </p:nvSpPr>
        <p:spPr bwMode="auto">
          <a:xfrm>
            <a:off x="404341" y="461612"/>
            <a:ext cx="598856" cy="5988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313530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27672" y="461614"/>
            <a:ext cx="8867775" cy="598805"/>
            <a:chOff x="4518512" y="2209083"/>
            <a:chExt cx="8867775" cy="598805"/>
          </a:xfrm>
        </p:grpSpPr>
        <p:sp>
          <p:nvSpPr>
            <p:cNvPr id="18" name="Freeform 24"/>
            <p:cNvSpPr/>
            <p:nvPr/>
          </p:nvSpPr>
          <p:spPr bwMode="auto">
            <a:xfrm>
              <a:off x="4518512" y="2209083"/>
              <a:ext cx="8528685" cy="59880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95000"/>
              </a:schemeClr>
            </a:solidFill>
            <a:ln w="6350" cap="flat">
              <a:solidFill>
                <a:schemeClr val="bg1"/>
              </a:solidFill>
              <a:prstDash val="sysDot"/>
              <a:miter lim="800000"/>
            </a:ln>
          </p:spPr>
          <p:txBody>
            <a:bodyPr vert="horz" wrap="square" lIns="91404" tIns="45702" rIns="91404" bIns="45702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31353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618842" y="2345608"/>
              <a:ext cx="876744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系统架构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科技赋能战略</a:t>
              </a:r>
              <a:endPara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704" t="37592" r="24278" b="36707"/>
          <a:stretch>
            <a:fillRect/>
          </a:stretch>
        </p:blipFill>
        <p:spPr>
          <a:xfrm>
            <a:off x="9980295" y="398145"/>
            <a:ext cx="1834515" cy="6781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6870" y="588645"/>
            <a:ext cx="745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2.5.2</a:t>
            </a:r>
          </a:p>
        </p:txBody>
      </p:sp>
      <p:sp>
        <p:nvSpPr>
          <p:cNvPr id="4" name="Cross 15"/>
          <p:cNvSpPr/>
          <p:nvPr/>
        </p:nvSpPr>
        <p:spPr>
          <a:xfrm>
            <a:off x="3500120" y="3453130"/>
            <a:ext cx="248285" cy="245745"/>
          </a:xfrm>
          <a:prstGeom prst="plus">
            <a:avLst>
              <a:gd name="adj" fmla="val 411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t"/>
          <a:lstStyle/>
          <a:p>
            <a:pPr algn="ctr"/>
            <a:endParaRPr lang="en-US" sz="1600" b="1" dirty="0" smtClean="0">
              <a:cs typeface="+mn-ea"/>
              <a:sym typeface="+mn-lt"/>
            </a:endParaRPr>
          </a:p>
        </p:txBody>
      </p:sp>
      <p:sp>
        <p:nvSpPr>
          <p:cNvPr id="9" name="Cross 16"/>
          <p:cNvSpPr/>
          <p:nvPr/>
        </p:nvSpPr>
        <p:spPr>
          <a:xfrm>
            <a:off x="5839460" y="3453130"/>
            <a:ext cx="248285" cy="245745"/>
          </a:xfrm>
          <a:prstGeom prst="plus">
            <a:avLst>
              <a:gd name="adj" fmla="val 411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t"/>
          <a:lstStyle/>
          <a:p>
            <a:pPr algn="ctr"/>
            <a:endParaRPr lang="en-US" sz="1600" b="1" dirty="0" smtClean="0">
              <a:cs typeface="+mn-ea"/>
              <a:sym typeface="+mn-lt"/>
            </a:endParaRPr>
          </a:p>
        </p:txBody>
      </p:sp>
      <p:sp>
        <p:nvSpPr>
          <p:cNvPr id="10" name="Equal 17"/>
          <p:cNvSpPr/>
          <p:nvPr/>
        </p:nvSpPr>
        <p:spPr>
          <a:xfrm>
            <a:off x="8315325" y="3342005"/>
            <a:ext cx="387985" cy="487680"/>
          </a:xfrm>
          <a:prstGeom prst="mathEqual">
            <a:avLst>
              <a:gd name="adj1" fmla="val 8911"/>
              <a:gd name="adj2" fmla="val 1176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t"/>
          <a:lstStyle/>
          <a:p>
            <a:pPr algn="ctr"/>
            <a:endParaRPr lang="en-US" sz="1600" b="1" dirty="0" smtClean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" name="Freeform 5"/>
          <p:cNvSpPr/>
          <p:nvPr/>
        </p:nvSpPr>
        <p:spPr>
          <a:xfrm>
            <a:off x="1783080" y="2924810"/>
            <a:ext cx="1338580" cy="1322070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  <a:sym typeface="+mn-lt"/>
              </a:rPr>
              <a:t>数字化</a:t>
            </a: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  <a:sym typeface="+mn-lt"/>
              </a:rPr>
              <a:t>源采平台</a:t>
            </a:r>
          </a:p>
        </p:txBody>
      </p:sp>
      <p:sp>
        <p:nvSpPr>
          <p:cNvPr id="6" name="Freeform 8"/>
          <p:cNvSpPr/>
          <p:nvPr/>
        </p:nvSpPr>
        <p:spPr>
          <a:xfrm>
            <a:off x="4126865" y="2924810"/>
            <a:ext cx="1338580" cy="1322070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SaaS</a:t>
            </a:r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云供</a:t>
            </a: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应链平台</a:t>
            </a:r>
          </a:p>
        </p:txBody>
      </p:sp>
      <p:sp>
        <p:nvSpPr>
          <p:cNvPr id="8" name="Freeform 11"/>
          <p:cNvSpPr/>
          <p:nvPr/>
        </p:nvSpPr>
        <p:spPr>
          <a:xfrm>
            <a:off x="6461125" y="2924810"/>
            <a:ext cx="1338580" cy="1322070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  <a:sym typeface="+mn-lt"/>
              </a:rPr>
              <a:t>数字化</a:t>
            </a: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  <a:sym typeface="+mn-lt"/>
              </a:rPr>
              <a:t>履约平台</a:t>
            </a:r>
          </a:p>
        </p:txBody>
      </p:sp>
      <p:sp>
        <p:nvSpPr>
          <p:cNvPr id="16" name="Freeform 14"/>
          <p:cNvSpPr/>
          <p:nvPr/>
        </p:nvSpPr>
        <p:spPr>
          <a:xfrm>
            <a:off x="9218930" y="2705735"/>
            <a:ext cx="1781810" cy="1759585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sym typeface="+mn-lt"/>
              </a:rPr>
              <a:t>公</a:t>
            </a:r>
            <a:r>
              <a:rPr lang="zh-CN" altLang="en-US" sz="2400" dirty="0" smtClean="0">
                <a:solidFill>
                  <a:schemeClr val="bg1"/>
                </a:solidFill>
                <a:sym typeface="+mn-lt"/>
              </a:rPr>
              <a:t>交便民</a:t>
            </a:r>
            <a:endParaRPr lang="en-US" altLang="zh-CN" sz="2400" dirty="0" smtClean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7" name="Text Placeholder 2"/>
          <p:cNvSpPr txBox="1"/>
          <p:nvPr/>
        </p:nvSpPr>
        <p:spPr>
          <a:xfrm>
            <a:off x="1685290" y="4246880"/>
            <a:ext cx="153416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sym typeface="+mn-lt"/>
              </a:rPr>
              <a:t>通过数字化源采平台实现和生产基地建立直采关系，降低采购成本，其中包含供应商智能终端、预采评估系统、品质管控、终端信息采集等</a:t>
            </a:r>
          </a:p>
        </p:txBody>
      </p:sp>
      <p:sp>
        <p:nvSpPr>
          <p:cNvPr id="21" name="Text Placeholder 2"/>
          <p:cNvSpPr txBox="1"/>
          <p:nvPr/>
        </p:nvSpPr>
        <p:spPr>
          <a:xfrm>
            <a:off x="4029075" y="1370330"/>
            <a:ext cx="1533525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打造云供应链服务平台，协同上下游资源，支持多端接入，比如开放平台、</a:t>
            </a: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TOB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销售、</a:t>
            </a: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TOC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销售端、价格系统等</a:t>
            </a:r>
            <a:r>
              <a:rPr lang="zh-CN" altLang="en-US" dirty="0" smtClea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。</a:t>
            </a:r>
          </a:p>
        </p:txBody>
      </p:sp>
      <p:sp>
        <p:nvSpPr>
          <p:cNvPr id="22" name="Text Placeholder 2"/>
          <p:cNvSpPr txBox="1"/>
          <p:nvPr/>
        </p:nvSpPr>
        <p:spPr>
          <a:xfrm>
            <a:off x="6363970" y="1370330"/>
            <a:ext cx="1533525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通过数字化配送平台打造线上、线下一体化的供应链配送系统，比如仓库系统、配送系统、加工系统、</a:t>
            </a:r>
            <a:r>
              <a:rPr lang="en-US" altLang="zh-CN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WES</a:t>
            </a:r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系统等</a:t>
            </a:r>
          </a:p>
        </p:txBody>
      </p:sp>
      <p:sp>
        <p:nvSpPr>
          <p:cNvPr id="23" name="Freeform 8"/>
          <p:cNvSpPr/>
          <p:nvPr/>
        </p:nvSpPr>
        <p:spPr>
          <a:xfrm>
            <a:off x="4127500" y="5304155"/>
            <a:ext cx="1338580" cy="1322070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sym typeface="+mn-lt"/>
              </a:rPr>
              <a:t>溯源平台</a:t>
            </a:r>
          </a:p>
        </p:txBody>
      </p:sp>
      <p:sp>
        <p:nvSpPr>
          <p:cNvPr id="27" name="Cross 16"/>
          <p:cNvSpPr/>
          <p:nvPr/>
        </p:nvSpPr>
        <p:spPr>
          <a:xfrm>
            <a:off x="4672965" y="4652645"/>
            <a:ext cx="248285" cy="245745"/>
          </a:xfrm>
          <a:prstGeom prst="plus">
            <a:avLst>
              <a:gd name="adj" fmla="val 411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t"/>
          <a:lstStyle/>
          <a:p>
            <a:pPr algn="ctr"/>
            <a:endParaRPr lang="en-US" sz="1600" b="1" dirty="0" smtClean="0">
              <a:cs typeface="+mn-ea"/>
              <a:sym typeface="+mn-lt"/>
            </a:endParaRPr>
          </a:p>
        </p:txBody>
      </p:sp>
      <p:sp>
        <p:nvSpPr>
          <p:cNvPr id="30" name="Text Placeholder 2"/>
          <p:cNvSpPr txBox="1"/>
          <p:nvPr/>
        </p:nvSpPr>
        <p:spPr>
          <a:xfrm>
            <a:off x="5465445" y="5608955"/>
            <a:ext cx="153352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latin typeface="微软雅黑" charset="0"/>
                <a:ea typeface="微软雅黑" charset="0"/>
                <a:sym typeface="+mn-lt"/>
              </a:rPr>
              <a:t>升级完成质量管控功能，支持生鲜全流程信息追踪溯源。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8"/>
          <p:cNvSpPr/>
          <p:nvPr/>
        </p:nvSpPr>
        <p:spPr bwMode="auto">
          <a:xfrm>
            <a:off x="404341" y="461612"/>
            <a:ext cx="598856" cy="5988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313530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27672" y="461614"/>
            <a:ext cx="8867775" cy="598805"/>
            <a:chOff x="4518512" y="2209083"/>
            <a:chExt cx="8867775" cy="598805"/>
          </a:xfrm>
        </p:grpSpPr>
        <p:sp>
          <p:nvSpPr>
            <p:cNvPr id="18" name="Freeform 24"/>
            <p:cNvSpPr/>
            <p:nvPr/>
          </p:nvSpPr>
          <p:spPr bwMode="auto">
            <a:xfrm>
              <a:off x="4518512" y="2209083"/>
              <a:ext cx="8528685" cy="59880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95000"/>
              </a:schemeClr>
            </a:solidFill>
            <a:ln w="6350" cap="flat">
              <a:solidFill>
                <a:schemeClr val="bg1"/>
              </a:solidFill>
              <a:prstDash val="sysDot"/>
              <a:miter lim="800000"/>
            </a:ln>
          </p:spPr>
          <p:txBody>
            <a:bodyPr vert="horz" wrap="square" lIns="91404" tIns="45702" rIns="91404" bIns="45702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31353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618842" y="2345608"/>
              <a:ext cx="876744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系统框架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704" t="37592" r="24278" b="36707"/>
          <a:stretch>
            <a:fillRect/>
          </a:stretch>
        </p:blipFill>
        <p:spPr>
          <a:xfrm>
            <a:off x="9980295" y="398145"/>
            <a:ext cx="1834515" cy="6781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6870" y="588645"/>
            <a:ext cx="745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2.5.2</a:t>
            </a:r>
          </a:p>
        </p:txBody>
      </p:sp>
      <p:pic>
        <p:nvPicPr>
          <p:cNvPr id="5" name="图片 4" descr="571623033020_.pic_hd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0820" y="1232535"/>
            <a:ext cx="8021955" cy="5287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8"/>
          <p:cNvSpPr/>
          <p:nvPr/>
        </p:nvSpPr>
        <p:spPr bwMode="auto">
          <a:xfrm>
            <a:off x="404341" y="461612"/>
            <a:ext cx="598856" cy="5988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313530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27672" y="461614"/>
            <a:ext cx="8867775" cy="598805"/>
            <a:chOff x="4518512" y="2209083"/>
            <a:chExt cx="8867775" cy="598805"/>
          </a:xfrm>
        </p:grpSpPr>
        <p:sp>
          <p:nvSpPr>
            <p:cNvPr id="18" name="Freeform 24"/>
            <p:cNvSpPr/>
            <p:nvPr/>
          </p:nvSpPr>
          <p:spPr bwMode="auto">
            <a:xfrm>
              <a:off x="4518512" y="2209083"/>
              <a:ext cx="8528685" cy="59880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95000"/>
              </a:schemeClr>
            </a:solidFill>
            <a:ln w="6350" cap="flat">
              <a:solidFill>
                <a:schemeClr val="bg1"/>
              </a:solidFill>
              <a:prstDash val="sysDot"/>
              <a:miter lim="800000"/>
            </a:ln>
          </p:spPr>
          <p:txBody>
            <a:bodyPr vert="horz" wrap="square" lIns="91404" tIns="45702" rIns="91404" bIns="45702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31353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618842" y="2345608"/>
              <a:ext cx="876744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系统流程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704" t="37592" r="24278" b="36707"/>
          <a:stretch>
            <a:fillRect/>
          </a:stretch>
        </p:blipFill>
        <p:spPr>
          <a:xfrm>
            <a:off x="9980295" y="398145"/>
            <a:ext cx="1834515" cy="6781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6870" y="588645"/>
            <a:ext cx="745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2.5.2</a:t>
            </a:r>
          </a:p>
        </p:txBody>
      </p:sp>
      <p:pic>
        <p:nvPicPr>
          <p:cNvPr id="2" name="图片 1" descr="WX20210719-095139@2x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9395" y="3153410"/>
            <a:ext cx="5864225" cy="3300095"/>
          </a:xfrm>
          <a:prstGeom prst="rect">
            <a:avLst/>
          </a:prstGeom>
        </p:spPr>
      </p:pic>
      <p:pic>
        <p:nvPicPr>
          <p:cNvPr id="4" name="图片 3" descr="SaaS系统@2x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0220" y="1294130"/>
            <a:ext cx="5362575" cy="1744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/>
          <a:srcRect l="1970" t="-29416"/>
          <a:stretch>
            <a:fillRect/>
          </a:stretch>
        </p:blipFill>
        <p:spPr>
          <a:xfrm>
            <a:off x="0" y="6551220"/>
            <a:ext cx="12192000" cy="119224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9543237" y="305903"/>
            <a:ext cx="2240844" cy="686285"/>
            <a:chOff x="9064591" y="349098"/>
            <a:chExt cx="2240844" cy="68628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64591" y="405396"/>
              <a:ext cx="387787" cy="48729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68912" y="349098"/>
              <a:ext cx="1636523" cy="686285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6" y="-120770"/>
            <a:ext cx="12190267" cy="697876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413750" y="305903"/>
            <a:ext cx="303212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建设项目效果图</a:t>
            </a:r>
          </a:p>
        </p:txBody>
      </p:sp>
      <p:sp>
        <p:nvSpPr>
          <p:cNvPr id="8" name="矩形 7"/>
          <p:cNvSpPr/>
          <p:nvPr/>
        </p:nvSpPr>
        <p:spPr>
          <a:xfrm>
            <a:off x="4637695" y="3151465"/>
            <a:ext cx="572476" cy="3796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65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1#</a:t>
            </a:r>
            <a:endParaRPr lang="zh-CN" altLang="en-US" sz="1865" b="1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50515" y="2961640"/>
            <a:ext cx="648335" cy="3784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65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2#</a:t>
            </a:r>
            <a:endParaRPr lang="zh-CN" altLang="en-US" sz="1865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63600" y="2320290"/>
            <a:ext cx="659130" cy="3784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65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2#</a:t>
            </a:r>
            <a:endParaRPr lang="zh-CN" altLang="en-US" sz="1865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63080" y="3754120"/>
            <a:ext cx="668655" cy="3784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65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3#</a:t>
            </a:r>
            <a:endParaRPr lang="zh-CN" altLang="en-US" sz="1865" b="1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650605" y="4246245"/>
            <a:ext cx="622300" cy="3784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65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4#</a:t>
            </a:r>
            <a:endParaRPr lang="zh-CN" altLang="en-US" sz="1865" b="1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 rot="1091108">
            <a:off x="9175600" y="3609669"/>
            <a:ext cx="1545354" cy="3796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65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5#</a:t>
            </a:r>
            <a:r>
              <a:rPr lang="zh-CN" altLang="en-US" sz="1865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行政楼</a:t>
            </a:r>
            <a:endParaRPr lang="zh-CN" altLang="en-US" sz="1865" b="1" dirty="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 rot="1494217">
            <a:off x="514582" y="3737377"/>
            <a:ext cx="1503772" cy="40703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100" dirty="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在建：仓配中心</a:t>
            </a:r>
            <a:endParaRPr lang="en-US" altLang="zh-CN" sz="1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建筑面积：</a:t>
            </a:r>
            <a:r>
              <a:rPr lang="en-US" altLang="zh-CN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38,981m</a:t>
            </a:r>
            <a:r>
              <a:rPr lang="en-US" altLang="zh-CN" sz="1100" baseline="30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1100" baseline="30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5623" y="4354469"/>
            <a:ext cx="544854" cy="29908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二期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93450" y="5814098"/>
            <a:ext cx="544854" cy="29908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二期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497910" y="5208612"/>
            <a:ext cx="544854" cy="2990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一期</a:t>
            </a:r>
          </a:p>
        </p:txBody>
      </p:sp>
      <p:sp>
        <p:nvSpPr>
          <p:cNvPr id="23" name="矩形 22"/>
          <p:cNvSpPr/>
          <p:nvPr/>
        </p:nvSpPr>
        <p:spPr>
          <a:xfrm rot="1279111">
            <a:off x="3340772" y="4696209"/>
            <a:ext cx="1403985" cy="40703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已使用：仓配中心</a:t>
            </a:r>
            <a:endParaRPr lang="en-US" altLang="zh-CN" sz="1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建筑面积：</a:t>
            </a:r>
            <a:r>
              <a:rPr lang="en-US" altLang="zh-CN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21,877m</a:t>
            </a:r>
            <a:r>
              <a:rPr lang="en-US" altLang="zh-CN" sz="1100" baseline="30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1100" baseline="30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 rot="1280872">
            <a:off x="5920401" y="4785054"/>
            <a:ext cx="1430020" cy="40703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100" dirty="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在建：冷链加工中心</a:t>
            </a:r>
            <a:endParaRPr lang="en-US" altLang="zh-CN" sz="1100" dirty="0">
              <a:solidFill>
                <a:srgbClr val="FFFF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建筑面积：</a:t>
            </a:r>
            <a:r>
              <a:rPr lang="en-US" altLang="zh-CN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17,484m</a:t>
            </a:r>
            <a:r>
              <a:rPr lang="en-US" altLang="zh-CN" sz="1100" baseline="30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1100" baseline="30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 rot="1255323">
            <a:off x="7557667" y="5398870"/>
            <a:ext cx="1437640" cy="40703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100" dirty="0">
                <a:solidFill>
                  <a:srgbClr val="FFFF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在建：冷链加工中心</a:t>
            </a:r>
            <a:endParaRPr lang="en-US" altLang="zh-CN" sz="1100" dirty="0">
              <a:solidFill>
                <a:srgbClr val="FFFF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建筑面积：</a:t>
            </a:r>
            <a:r>
              <a:rPr lang="en-US" altLang="zh-CN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21,294m</a:t>
            </a:r>
            <a:r>
              <a:rPr lang="en-US" altLang="zh-CN" sz="1100" baseline="30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1100" baseline="30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586876" y="2968992"/>
            <a:ext cx="1351915" cy="40703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已使用：行政楼</a:t>
            </a:r>
            <a:endParaRPr lang="en-US" altLang="zh-CN" sz="1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建筑面积：</a:t>
            </a:r>
            <a:r>
              <a:rPr lang="en-US" altLang="zh-CN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8,972m</a:t>
            </a:r>
            <a:r>
              <a:rPr lang="en-US" altLang="zh-CN" sz="1100" baseline="30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1100" baseline="30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530441" y="2219785"/>
            <a:ext cx="1506522" cy="407804"/>
          </a:xfrm>
          <a:prstGeom prst="rect">
            <a:avLst/>
          </a:prstGeom>
          <a:solidFill>
            <a:schemeClr val="accent1"/>
          </a:solidFill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占地面积：</a:t>
            </a:r>
            <a:r>
              <a:rPr lang="en-US" altLang="zh-CN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35.38</a:t>
            </a:r>
            <a:r>
              <a: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亩</a:t>
            </a:r>
            <a:endParaRPr lang="en-US" altLang="zh-CN" sz="1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建筑面积：</a:t>
            </a:r>
            <a:r>
              <a:rPr lang="en-US" altLang="zh-CN" sz="1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38,920m</a:t>
            </a:r>
            <a:r>
              <a:rPr lang="en-US" altLang="zh-CN" sz="1100" baseline="30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en-US" altLang="zh-CN" sz="1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537725" y="1878382"/>
            <a:ext cx="544854" cy="300082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三期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4608512"/>
            <a:chOff x="107504" y="0"/>
            <a:chExt cx="8884920" cy="345638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2" cstate="email"/>
            <a:srcRect/>
            <a:stretch>
              <a:fillRect/>
            </a:stretch>
          </p:blipFill>
          <p:spPr bwMode="auto">
            <a:xfrm>
              <a:off x="107504" y="0"/>
              <a:ext cx="8884920" cy="3456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1637101" y="947641"/>
              <a:ext cx="360040" cy="25288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2#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052272" y="845227"/>
              <a:ext cx="360040" cy="25288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2#</a:t>
              </a:r>
              <a:endPara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932592" y="758423"/>
              <a:ext cx="360040" cy="25288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3#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228736" y="683076"/>
              <a:ext cx="360040" cy="25288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4#</a:t>
              </a:r>
              <a:endPara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" name="圆角矩形标注 11"/>
          <p:cNvSpPr/>
          <p:nvPr/>
        </p:nvSpPr>
        <p:spPr>
          <a:xfrm>
            <a:off x="431371" y="3429002"/>
            <a:ext cx="3072341" cy="1336869"/>
          </a:xfrm>
          <a:prstGeom prst="wedgeRoundRectCallout">
            <a:avLst>
              <a:gd name="adj1" fmla="val 46619"/>
              <a:gd name="adj2" fmla="val -108471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2#</a:t>
            </a:r>
            <a:r>
              <a:rPr lang="zh-CN" altLang="en-US" sz="1400" b="1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仓配中心</a:t>
            </a:r>
            <a:endParaRPr lang="en-US" altLang="zh-CN" sz="1400" b="1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总建筑面积：</a:t>
            </a:r>
            <a:r>
              <a:rPr lang="en-US" altLang="zh-CN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38,981m</a:t>
            </a:r>
            <a:r>
              <a:rPr lang="en-US" altLang="zh-CN" sz="1400" baseline="300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2</a:t>
            </a:r>
            <a:endParaRPr lang="en-US" altLang="zh-CN" sz="14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层数</a:t>
            </a:r>
            <a:r>
              <a:rPr lang="en-US" altLang="zh-CN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建筑高度：</a:t>
            </a:r>
            <a:r>
              <a:rPr lang="en-US" altLang="zh-CN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2F/18.5m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3887755" y="3429001"/>
            <a:ext cx="3739632" cy="1340504"/>
          </a:xfrm>
          <a:prstGeom prst="wedgeRoundRectCallout">
            <a:avLst>
              <a:gd name="adj1" fmla="val 72441"/>
              <a:gd name="adj2" fmla="val -18465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3#</a:t>
            </a:r>
            <a:r>
              <a:rPr lang="zh-CN" altLang="en-US" sz="1400" b="1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冷链加工中心</a:t>
            </a:r>
            <a:endParaRPr lang="en-US" altLang="zh-CN" sz="1400" b="1" dirty="0">
              <a:solidFill>
                <a:srgbClr val="C0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总建筑面积：</a:t>
            </a:r>
            <a:r>
              <a:rPr lang="en-US" altLang="zh-CN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17,484.49m</a:t>
            </a:r>
            <a:r>
              <a:rPr lang="en-US" altLang="zh-CN" sz="1400" baseline="300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2</a:t>
            </a:r>
            <a:endParaRPr lang="en-US" altLang="zh-CN" sz="14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层数</a:t>
            </a:r>
            <a:r>
              <a:rPr lang="en-US" altLang="zh-CN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建筑高度：</a:t>
            </a:r>
            <a:r>
              <a:rPr lang="en-US" altLang="zh-CN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4F/22.7m(</a:t>
            </a: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地下</a:t>
            </a:r>
            <a:r>
              <a:rPr lang="en-US" altLang="zh-CN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9.9m)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8058245" y="3429001"/>
            <a:ext cx="3739632" cy="1355625"/>
          </a:xfrm>
          <a:prstGeom prst="wedgeRoundRectCallout">
            <a:avLst>
              <a:gd name="adj1" fmla="val -5261"/>
              <a:gd name="adj2" fmla="val -175572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4#</a:t>
            </a:r>
            <a:r>
              <a:rPr lang="zh-CN" altLang="en-US" sz="1400" b="1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冷链加工中心</a:t>
            </a:r>
            <a:endParaRPr lang="en-US" altLang="zh-CN" sz="1400" b="1" dirty="0">
              <a:solidFill>
                <a:srgbClr val="C0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总建筑面积：</a:t>
            </a:r>
            <a:r>
              <a:rPr lang="en-US" altLang="zh-CN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21,293.96m</a:t>
            </a:r>
            <a:r>
              <a:rPr lang="en-US" altLang="zh-CN" sz="1400" baseline="300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2</a:t>
            </a:r>
            <a:endParaRPr lang="en-US" altLang="zh-CN" sz="1400" dirty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层数</a:t>
            </a:r>
            <a:r>
              <a:rPr lang="en-US" altLang="zh-CN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建筑高度：</a:t>
            </a:r>
            <a:r>
              <a:rPr lang="en-US" altLang="zh-CN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4F/22.7m(</a:t>
            </a: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地下</a:t>
            </a:r>
            <a:r>
              <a:rPr lang="en-US" altLang="zh-CN" sz="1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4.2m)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431371" y="4869160"/>
            <a:ext cx="3072341" cy="1988840"/>
          </a:xfrm>
          <a:prstGeom prst="roundRect">
            <a:avLst>
              <a:gd name="adj" fmla="val 66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功能定位：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常温仓配中心</a:t>
            </a:r>
            <a:endParaRPr lang="en-US" altLang="zh-CN" sz="14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一层，为食品存储区</a:t>
            </a:r>
            <a:endParaRPr lang="en-US" altLang="zh-CN" sz="14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二层，为非食品存储区</a:t>
            </a:r>
            <a:endParaRPr lang="en-US" altLang="zh-CN" sz="14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887755" y="4869160"/>
            <a:ext cx="3739632" cy="1988840"/>
          </a:xfrm>
          <a:prstGeom prst="roundRect">
            <a:avLst>
              <a:gd name="adj" fmla="val 667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功能定位：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地下一层，为冷冻冷藏多温层存储</a:t>
            </a:r>
            <a:endParaRPr lang="en-US" altLang="zh-CN" sz="14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地上一层，主要为收发货分拣等功能</a:t>
            </a:r>
            <a:endParaRPr lang="en-US" altLang="zh-CN" sz="14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地上二层，以净菜及肉加工生产线为主</a:t>
            </a:r>
          </a:p>
          <a:p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地上三层，主要以中央厨房为主包括烘焙、面点、淹卤等</a:t>
            </a:r>
            <a:endParaRPr lang="zh-CN" altLang="en-US" sz="1400" dirty="0">
              <a:latin typeface="微软雅黑" charset="0"/>
              <a:ea typeface="微软雅黑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8018780" y="4869180"/>
            <a:ext cx="3901440" cy="1988820"/>
          </a:xfrm>
          <a:prstGeom prst="roundRect">
            <a:avLst>
              <a:gd name="adj" fmla="val 667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功能定位：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地上一层，主要为收发货分拣、冷藏等功能</a:t>
            </a:r>
            <a:endParaRPr lang="en-US" altLang="zh-CN" sz="14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地上二层，以果蔬生产加工、冷藏等功能为主</a:t>
            </a:r>
            <a:endParaRPr lang="en-US" altLang="zh-CN" sz="14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地上三层，主要以检测中心及产品开发为主其余留白</a:t>
            </a:r>
            <a:endParaRPr lang="zh-CN" altLang="en-US" sz="1400" dirty="0">
              <a:latin typeface="微软雅黑" charset="0"/>
              <a:ea typeface="微软雅黑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83417" y="1141600"/>
            <a:ext cx="572476" cy="3796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8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1#</a:t>
            </a:r>
            <a:endParaRPr lang="zh-CN" altLang="en-US" sz="1865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矩形 15">
            <a:hlinkClick r:id="rId3" action="ppaction://hlinksldjump"/>
          </p:cNvPr>
          <p:cNvSpPr/>
          <p:nvPr/>
        </p:nvSpPr>
        <p:spPr>
          <a:xfrm>
            <a:off x="431165" y="327025"/>
            <a:ext cx="3456940" cy="5835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建设项目功能介绍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: 圆角 6"/>
          <p:cNvSpPr/>
          <p:nvPr/>
        </p:nvSpPr>
        <p:spPr bwMode="auto">
          <a:xfrm>
            <a:off x="1364343" y="1611088"/>
            <a:ext cx="9463312" cy="3454400"/>
          </a:xfrm>
          <a:prstGeom prst="roundRect">
            <a:avLst>
              <a:gd name="adj" fmla="val 20799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任意多边形: 形状 10"/>
          <p:cNvSpPr/>
          <p:nvPr/>
        </p:nvSpPr>
        <p:spPr bwMode="auto">
          <a:xfrm flipH="1">
            <a:off x="2" y="3519712"/>
            <a:ext cx="12191999" cy="3338288"/>
          </a:xfrm>
          <a:custGeom>
            <a:avLst/>
            <a:gdLst>
              <a:gd name="connsiteX0" fmla="*/ 12191998 w 12191998"/>
              <a:gd name="connsiteY0" fmla="*/ 0 h 3338288"/>
              <a:gd name="connsiteX1" fmla="*/ 11521923 w 12191998"/>
              <a:gd name="connsiteY1" fmla="*/ 0 h 3338288"/>
              <a:gd name="connsiteX2" fmla="*/ 10427510 w 12191998"/>
              <a:gd name="connsiteY2" fmla="*/ 725426 h 3338288"/>
              <a:gd name="connsiteX3" fmla="*/ 10334519 w 12191998"/>
              <a:gd name="connsiteY3" fmla="*/ 884217 h 3338288"/>
              <a:gd name="connsiteX4" fmla="*/ 9349617 w 12191998"/>
              <a:gd name="connsiteY4" fmla="*/ 1407886 h 3338288"/>
              <a:gd name="connsiteX5" fmla="*/ 2842381 w 12191998"/>
              <a:gd name="connsiteY5" fmla="*/ 1407886 h 3338288"/>
              <a:gd name="connsiteX6" fmla="*/ 1857479 w 12191998"/>
              <a:gd name="connsiteY6" fmla="*/ 884217 h 3338288"/>
              <a:gd name="connsiteX7" fmla="*/ 1764488 w 12191998"/>
              <a:gd name="connsiteY7" fmla="*/ 725426 h 3338288"/>
              <a:gd name="connsiteX8" fmla="*/ 670075 w 12191998"/>
              <a:gd name="connsiteY8" fmla="*/ 0 h 3338288"/>
              <a:gd name="connsiteX9" fmla="*/ 0 w 12191998"/>
              <a:gd name="connsiteY9" fmla="*/ 0 h 3338288"/>
              <a:gd name="connsiteX10" fmla="*/ 0 w 12191998"/>
              <a:gd name="connsiteY10" fmla="*/ 3338288 h 3338288"/>
              <a:gd name="connsiteX11" fmla="*/ 12191998 w 12191998"/>
              <a:gd name="connsiteY11" fmla="*/ 3338288 h 333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8" h="3338288">
                <a:moveTo>
                  <a:pt x="12191998" y="0"/>
                </a:moveTo>
                <a:lnTo>
                  <a:pt x="11521923" y="0"/>
                </a:lnTo>
                <a:cubicBezTo>
                  <a:pt x="11029940" y="0"/>
                  <a:pt x="10607821" y="299124"/>
                  <a:pt x="10427510" y="725426"/>
                </a:cubicBezTo>
                <a:lnTo>
                  <a:pt x="10334519" y="884217"/>
                </a:lnTo>
                <a:cubicBezTo>
                  <a:pt x="10121072" y="1200161"/>
                  <a:pt x="9759602" y="1407886"/>
                  <a:pt x="9349617" y="1407886"/>
                </a:cubicBezTo>
                <a:lnTo>
                  <a:pt x="2842381" y="1407886"/>
                </a:lnTo>
                <a:cubicBezTo>
                  <a:pt x="2432396" y="1407886"/>
                  <a:pt x="2070926" y="1200161"/>
                  <a:pt x="1857479" y="884217"/>
                </a:cubicBezTo>
                <a:lnTo>
                  <a:pt x="1764488" y="725426"/>
                </a:lnTo>
                <a:cubicBezTo>
                  <a:pt x="1584177" y="299124"/>
                  <a:pt x="1162058" y="0"/>
                  <a:pt x="670075" y="0"/>
                </a:cubicBezTo>
                <a:lnTo>
                  <a:pt x="0" y="0"/>
                </a:lnTo>
                <a:lnTo>
                  <a:pt x="0" y="3338288"/>
                </a:lnTo>
                <a:lnTo>
                  <a:pt x="12191998" y="3338288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13335" y="2885689"/>
            <a:ext cx="7340595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8000" b="1" dirty="0">
                <a:solidFill>
                  <a:schemeClr val="tx2">
                    <a:lumMod val="50000"/>
                  </a:schemeClr>
                </a:solidFill>
              </a:rPr>
              <a:t>感谢您的观看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2590805" y="2171704"/>
            <a:ext cx="7010395" cy="0"/>
            <a:chOff x="2590806" y="2171700"/>
            <a:chExt cx="7010394" cy="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2590806" y="2171700"/>
              <a:ext cx="1333494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8267706" y="2171700"/>
              <a:ext cx="1333494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4485640" y="1987550"/>
            <a:ext cx="3395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北京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公交驿栈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1" grpId="0" bldLvl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: 圆角 2"/>
          <p:cNvSpPr/>
          <p:nvPr/>
        </p:nvSpPr>
        <p:spPr bwMode="auto">
          <a:xfrm>
            <a:off x="1364343" y="696687"/>
            <a:ext cx="9463312" cy="5631542"/>
          </a:xfrm>
          <a:prstGeom prst="roundRect">
            <a:avLst>
              <a:gd name="adj" fmla="val 10434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任意多边形: 形状 6"/>
          <p:cNvSpPr/>
          <p:nvPr/>
        </p:nvSpPr>
        <p:spPr bwMode="auto">
          <a:xfrm flipH="1">
            <a:off x="2" y="4655463"/>
            <a:ext cx="12191999" cy="2202541"/>
          </a:xfrm>
          <a:custGeom>
            <a:avLst/>
            <a:gdLst>
              <a:gd name="connsiteX0" fmla="*/ 12191998 w 12191998"/>
              <a:gd name="connsiteY0" fmla="*/ 0 h 2202541"/>
              <a:gd name="connsiteX1" fmla="*/ 11521923 w 12191998"/>
              <a:gd name="connsiteY1" fmla="*/ 0 h 2202541"/>
              <a:gd name="connsiteX2" fmla="*/ 10427510 w 12191998"/>
              <a:gd name="connsiteY2" fmla="*/ 725426 h 2202541"/>
              <a:gd name="connsiteX3" fmla="*/ 10334519 w 12191998"/>
              <a:gd name="connsiteY3" fmla="*/ 884217 h 2202541"/>
              <a:gd name="connsiteX4" fmla="*/ 9349617 w 12191998"/>
              <a:gd name="connsiteY4" fmla="*/ 1407886 h 2202541"/>
              <a:gd name="connsiteX5" fmla="*/ 2842381 w 12191998"/>
              <a:gd name="connsiteY5" fmla="*/ 1407886 h 2202541"/>
              <a:gd name="connsiteX6" fmla="*/ 1857479 w 12191998"/>
              <a:gd name="connsiteY6" fmla="*/ 884217 h 2202541"/>
              <a:gd name="connsiteX7" fmla="*/ 1764488 w 12191998"/>
              <a:gd name="connsiteY7" fmla="*/ 725426 h 2202541"/>
              <a:gd name="connsiteX8" fmla="*/ 670075 w 12191998"/>
              <a:gd name="connsiteY8" fmla="*/ 0 h 2202541"/>
              <a:gd name="connsiteX9" fmla="*/ 0 w 12191998"/>
              <a:gd name="connsiteY9" fmla="*/ 0 h 2202541"/>
              <a:gd name="connsiteX10" fmla="*/ 0 w 12191998"/>
              <a:gd name="connsiteY10" fmla="*/ 2202541 h 2202541"/>
              <a:gd name="connsiteX11" fmla="*/ 12191998 w 12191998"/>
              <a:gd name="connsiteY11" fmla="*/ 2202541 h 220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8" h="2202541">
                <a:moveTo>
                  <a:pt x="12191998" y="0"/>
                </a:moveTo>
                <a:lnTo>
                  <a:pt x="11521923" y="0"/>
                </a:lnTo>
                <a:cubicBezTo>
                  <a:pt x="11029940" y="0"/>
                  <a:pt x="10607821" y="299124"/>
                  <a:pt x="10427510" y="725426"/>
                </a:cubicBezTo>
                <a:lnTo>
                  <a:pt x="10334519" y="884217"/>
                </a:lnTo>
                <a:cubicBezTo>
                  <a:pt x="10121072" y="1200161"/>
                  <a:pt x="9759602" y="1407886"/>
                  <a:pt x="9349617" y="1407886"/>
                </a:cubicBezTo>
                <a:lnTo>
                  <a:pt x="2842381" y="1407886"/>
                </a:lnTo>
                <a:cubicBezTo>
                  <a:pt x="2432396" y="1407886"/>
                  <a:pt x="2070926" y="1200161"/>
                  <a:pt x="1857479" y="884217"/>
                </a:cubicBezTo>
                <a:lnTo>
                  <a:pt x="1764488" y="725426"/>
                </a:lnTo>
                <a:cubicBezTo>
                  <a:pt x="1584177" y="299124"/>
                  <a:pt x="1162058" y="0"/>
                  <a:pt x="670075" y="0"/>
                </a:cubicBezTo>
                <a:lnTo>
                  <a:pt x="0" y="0"/>
                </a:lnTo>
                <a:lnTo>
                  <a:pt x="0" y="2202541"/>
                </a:lnTo>
                <a:lnTo>
                  <a:pt x="12191998" y="220254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12085" y="2484120"/>
            <a:ext cx="7042785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latin typeface="+mn-ea"/>
              </a:rPr>
              <a:t>背景介绍</a:t>
            </a:r>
            <a:endParaRPr lang="en-US" altLang="zh-CN" sz="6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344680" y="4161732"/>
            <a:ext cx="2934541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1"/>
                </a:solidFill>
              </a:rPr>
              <a:t>政策背景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033311" y="1379165"/>
            <a:ext cx="412538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4400" b="1" i="1" dirty="0">
                <a:solidFill>
                  <a:schemeClr val="bg1"/>
                </a:solidFill>
                <a:latin typeface="Century Gothic" panose="020B0502020202020204" pitchFamily="34" charset="0"/>
                <a:ea typeface="方正粗雅宋长_GBK" panose="02010600000000000000" pitchFamily="2" charset="-122"/>
              </a:rPr>
              <a:t>PART 01</a:t>
            </a:r>
            <a:endParaRPr lang="zh-CN" altLang="en-US" sz="4400" b="1" i="1" dirty="0">
              <a:solidFill>
                <a:schemeClr val="bg1"/>
              </a:solidFill>
              <a:latin typeface="Century Gothic" panose="020B0502020202020204" pitchFamily="34" charset="0"/>
              <a:ea typeface="方正粗雅宋长_GBK" panose="020106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44680" y="4782127"/>
            <a:ext cx="2934541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1"/>
                </a:solidFill>
              </a:rPr>
              <a:t>项目概述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20570" y="4119187"/>
            <a:ext cx="2934541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1"/>
                </a:solidFill>
              </a:rPr>
              <a:t>股东背景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020570" y="4782127"/>
            <a:ext cx="2934541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accent1"/>
                </a:solidFill>
              </a:rPr>
              <a:t>合作资源</a:t>
            </a:r>
          </a:p>
        </p:txBody>
      </p:sp>
      <p:sp>
        <p:nvSpPr>
          <p:cNvPr id="8" name="椭圆 7"/>
          <p:cNvSpPr/>
          <p:nvPr/>
        </p:nvSpPr>
        <p:spPr>
          <a:xfrm>
            <a:off x="3790315" y="4204335"/>
            <a:ext cx="33083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  <p:sp>
        <p:nvSpPr>
          <p:cNvPr id="9" name="椭圆 8"/>
          <p:cNvSpPr/>
          <p:nvPr/>
        </p:nvSpPr>
        <p:spPr>
          <a:xfrm>
            <a:off x="6426835" y="4203700"/>
            <a:ext cx="33083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</a:p>
        </p:txBody>
      </p:sp>
      <p:sp>
        <p:nvSpPr>
          <p:cNvPr id="10" name="椭圆 9"/>
          <p:cNvSpPr/>
          <p:nvPr/>
        </p:nvSpPr>
        <p:spPr>
          <a:xfrm>
            <a:off x="3790315" y="4782185"/>
            <a:ext cx="33083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</a:p>
        </p:txBody>
      </p:sp>
      <p:sp>
        <p:nvSpPr>
          <p:cNvPr id="11" name="椭圆 10"/>
          <p:cNvSpPr/>
          <p:nvPr/>
        </p:nvSpPr>
        <p:spPr>
          <a:xfrm>
            <a:off x="6426835" y="4782185"/>
            <a:ext cx="330835" cy="314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/>
          <p:cNvSpPr/>
          <p:nvPr>
            <p:custDataLst>
              <p:tags r:id="rId1"/>
            </p:custDataLst>
          </p:nvPr>
        </p:nvSpPr>
        <p:spPr>
          <a:xfrm>
            <a:off x="1993900" y="5678474"/>
            <a:ext cx="5422969" cy="464104"/>
          </a:xfrm>
          <a:prstGeom prst="rect">
            <a:avLst/>
          </a:prstGeom>
        </p:spPr>
        <p:txBody>
          <a:bodyPr wrap="none" lIns="90000" tIns="46800" rIns="90000" bIns="0">
            <a:normAutofit/>
          </a:bodyPr>
          <a:lstStyle/>
          <a:p>
            <a:pPr lvl="0" algn="l">
              <a:lnSpc>
                <a:spcPct val="130000"/>
              </a:lnSpc>
              <a:buClrTx/>
              <a:buSzTx/>
            </a:pPr>
            <a:r>
              <a:rPr lang="zh-CN" sz="1600" b="1">
                <a:latin typeface="微软雅黑" panose="020B0503020204020204" charset="-122"/>
                <a:cs typeface="+mn-ea"/>
                <a:sym typeface="+mn-ea"/>
              </a:rPr>
              <a:t>推进公交都市建设，实现公交行业高质量发展的改革要求</a:t>
            </a:r>
          </a:p>
        </p:txBody>
      </p:sp>
      <p:sp>
        <p:nvSpPr>
          <p:cNvPr id="94" name="文本框 93"/>
          <p:cNvSpPr txBox="1"/>
          <p:nvPr>
            <p:custDataLst>
              <p:tags r:id="rId2"/>
            </p:custDataLst>
          </p:nvPr>
        </p:nvSpPr>
        <p:spPr>
          <a:xfrm>
            <a:off x="1993900" y="6180455"/>
            <a:ext cx="9451340" cy="364490"/>
          </a:xfrm>
          <a:prstGeom prst="rect">
            <a:avLst/>
          </a:prstGeom>
          <a:noFill/>
        </p:spPr>
        <p:txBody>
          <a:bodyPr wrap="square" lIns="90000" tIns="0" rIns="90000" bIns="46800">
            <a:noAutofit/>
          </a:bodyPr>
          <a:lstStyle/>
          <a:p>
            <a:pPr lvl="0" algn="l">
              <a:lnSpc>
                <a:spcPct val="130000"/>
              </a:lnSpc>
              <a:buClrTx/>
              <a:buSzTx/>
            </a:pPr>
            <a:r>
              <a:rPr lang="zh-CN" sz="1400">
                <a:latin typeface="微软雅黑" panose="020B0503020204020204" charset="-122"/>
                <a:cs typeface="+mn-ea"/>
                <a:sym typeface="+mn-ea"/>
              </a:rPr>
              <a:t>加快实施公交优先发展战略建设公交都市；积极探索公共交通设施用地综合开发；助力北京公交集团公司改革创新。</a:t>
            </a:r>
          </a:p>
          <a:p>
            <a:pPr lvl="0" algn="l">
              <a:lnSpc>
                <a:spcPct val="130000"/>
              </a:lnSpc>
              <a:buClrTx/>
              <a:buSzTx/>
            </a:pPr>
            <a:endParaRPr lang="zh-CN" sz="1400">
              <a:latin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98" name="矩形 97"/>
          <p:cNvSpPr/>
          <p:nvPr>
            <p:custDataLst>
              <p:tags r:id="rId3"/>
            </p:custDataLst>
          </p:nvPr>
        </p:nvSpPr>
        <p:spPr>
          <a:xfrm>
            <a:off x="2047875" y="4546269"/>
            <a:ext cx="5422969" cy="464104"/>
          </a:xfrm>
          <a:prstGeom prst="rect">
            <a:avLst/>
          </a:prstGeom>
        </p:spPr>
        <p:txBody>
          <a:bodyPr wrap="none" lIns="90000" tIns="46800" rIns="90000" bIns="0">
            <a:normAutofit/>
          </a:bodyPr>
          <a:lstStyle/>
          <a:p>
            <a:pPr lvl="0" algn="l">
              <a:lnSpc>
                <a:spcPct val="130000"/>
              </a:lnSpc>
              <a:buClrTx/>
              <a:buSzTx/>
            </a:pPr>
            <a:r>
              <a:rPr lang="zh-CN" sz="1600" b="1">
                <a:latin typeface="微软雅黑" panose="020B0503020204020204" charset="-122"/>
                <a:cs typeface="+mn-ea"/>
                <a:sym typeface="+mn-ea"/>
              </a:rPr>
              <a:t>聚焦“七有五性”民生所望，满足人民美好生活需要的发展要求</a:t>
            </a:r>
          </a:p>
        </p:txBody>
      </p:sp>
      <p:sp>
        <p:nvSpPr>
          <p:cNvPr id="99" name="文本框 98"/>
          <p:cNvSpPr txBox="1"/>
          <p:nvPr>
            <p:custDataLst>
              <p:tags r:id="rId4"/>
            </p:custDataLst>
          </p:nvPr>
        </p:nvSpPr>
        <p:spPr>
          <a:xfrm>
            <a:off x="2044700" y="5036820"/>
            <a:ext cx="9243695" cy="364490"/>
          </a:xfrm>
          <a:prstGeom prst="rect">
            <a:avLst/>
          </a:prstGeom>
          <a:noFill/>
        </p:spPr>
        <p:txBody>
          <a:bodyPr wrap="square" lIns="90000" tIns="0" rIns="90000" bIns="46800">
            <a:noAutofit/>
          </a:bodyPr>
          <a:lstStyle/>
          <a:p>
            <a:pPr lvl="0" algn="l">
              <a:lnSpc>
                <a:spcPct val="130000"/>
              </a:lnSpc>
              <a:buClrTx/>
              <a:buSzTx/>
            </a:pPr>
            <a:r>
              <a:rPr lang="zh-CN" sz="1400">
                <a:latin typeface="微软雅黑" panose="020B0503020204020204" charset="-122"/>
                <a:cs typeface="+mn-ea"/>
                <a:sym typeface="+mn-ea"/>
              </a:rPr>
              <a:t>鼓励支持社会力量兴办公益事业，增加有效供给；提升生活性服务业品质既是民生工程，也是发展工程；建设正负面清单，明确功能改造提升方向。</a:t>
            </a:r>
          </a:p>
        </p:txBody>
      </p:sp>
      <p:sp>
        <p:nvSpPr>
          <p:cNvPr id="103" name="矩形 102"/>
          <p:cNvSpPr/>
          <p:nvPr>
            <p:custDataLst>
              <p:tags r:id="rId5"/>
            </p:custDataLst>
          </p:nvPr>
        </p:nvSpPr>
        <p:spPr>
          <a:xfrm>
            <a:off x="2047875" y="3416604"/>
            <a:ext cx="5422969" cy="464104"/>
          </a:xfrm>
          <a:prstGeom prst="rect">
            <a:avLst/>
          </a:prstGeom>
        </p:spPr>
        <p:txBody>
          <a:bodyPr wrap="none" lIns="90000" tIns="46800" rIns="90000" bIns="0">
            <a:normAutofit/>
          </a:bodyPr>
          <a:lstStyle/>
          <a:p>
            <a:pPr algn="l">
              <a:lnSpc>
                <a:spcPct val="130000"/>
              </a:lnSpc>
            </a:pPr>
            <a:r>
              <a:rPr lang="zh-CN" sz="1600" b="1">
                <a:latin typeface="微软雅黑" panose="020B0503020204020204" charset="-122"/>
                <a:sym typeface="+mn-ea"/>
              </a:rPr>
              <a:t>构建超大城市治理体系，破解“大城市病”的时代要求</a:t>
            </a:r>
          </a:p>
        </p:txBody>
      </p:sp>
      <p:sp>
        <p:nvSpPr>
          <p:cNvPr id="104" name="文本框 103"/>
          <p:cNvSpPr txBox="1"/>
          <p:nvPr>
            <p:custDataLst>
              <p:tags r:id="rId6"/>
            </p:custDataLst>
          </p:nvPr>
        </p:nvSpPr>
        <p:spPr>
          <a:xfrm>
            <a:off x="2052320" y="3880485"/>
            <a:ext cx="9444355" cy="608330"/>
          </a:xfrm>
          <a:prstGeom prst="rect">
            <a:avLst/>
          </a:prstGeom>
          <a:noFill/>
        </p:spPr>
        <p:txBody>
          <a:bodyPr wrap="square" lIns="90000" tIns="0" rIns="90000" bIns="46800"/>
          <a:lstStyle/>
          <a:p>
            <a:pPr>
              <a:lnSpc>
                <a:spcPct val="130000"/>
              </a:lnSpc>
            </a:pPr>
            <a:r>
              <a:rPr lang="zh-CN" sz="1400">
                <a:latin typeface="微软雅黑" panose="020B0503020204020204" charset="-122"/>
                <a:sym typeface="+mn-ea"/>
              </a:rPr>
              <a:t>高水平提供公共服务，推进城市治理体系现代化；落实城市总体规划，推进交通与城市协调发展；开展“疏整促”专项行动，推进土地资源高效集约利用。</a:t>
            </a:r>
          </a:p>
        </p:txBody>
      </p:sp>
      <p:sp>
        <p:nvSpPr>
          <p:cNvPr id="105" name="椭圆 104"/>
          <p:cNvSpPr/>
          <p:nvPr>
            <p:custDataLst>
              <p:tags r:id="rId7"/>
            </p:custDataLst>
          </p:nvPr>
        </p:nvSpPr>
        <p:spPr bwMode="auto">
          <a:xfrm>
            <a:off x="1036955" y="3576320"/>
            <a:ext cx="610870" cy="62801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69" name="任意多边形 168"/>
          <p:cNvSpPr/>
          <p:nvPr>
            <p:custDataLst>
              <p:tags r:id="rId8"/>
            </p:custDataLst>
          </p:nvPr>
        </p:nvSpPr>
        <p:spPr bwMode="auto">
          <a:xfrm>
            <a:off x="1109980" y="3724910"/>
            <a:ext cx="422910" cy="330835"/>
          </a:xfrm>
          <a:custGeom>
            <a:avLst/>
            <a:gdLst>
              <a:gd name="connsiteX0" fmla="*/ 102175 w 313546"/>
              <a:gd name="connsiteY0" fmla="*/ 189630 h 313664"/>
              <a:gd name="connsiteX1" fmla="*/ 89557 w 313546"/>
              <a:gd name="connsiteY1" fmla="*/ 251595 h 313664"/>
              <a:gd name="connsiteX2" fmla="*/ 98734 w 313546"/>
              <a:gd name="connsiteY2" fmla="*/ 300938 h 313664"/>
              <a:gd name="connsiteX3" fmla="*/ 134296 w 313546"/>
              <a:gd name="connsiteY3" fmla="*/ 277988 h 313664"/>
              <a:gd name="connsiteX4" fmla="*/ 133149 w 313546"/>
              <a:gd name="connsiteY4" fmla="*/ 274546 h 313664"/>
              <a:gd name="connsiteX5" fmla="*/ 145768 w 313546"/>
              <a:gd name="connsiteY5" fmla="*/ 241268 h 313664"/>
              <a:gd name="connsiteX6" fmla="*/ 160681 w 313546"/>
              <a:gd name="connsiteY6" fmla="*/ 240120 h 313664"/>
              <a:gd name="connsiteX7" fmla="*/ 173300 w 313546"/>
              <a:gd name="connsiteY7" fmla="*/ 218318 h 313664"/>
              <a:gd name="connsiteX8" fmla="*/ 137738 w 313546"/>
              <a:gd name="connsiteY8" fmla="*/ 204548 h 313664"/>
              <a:gd name="connsiteX9" fmla="*/ 102175 w 313546"/>
              <a:gd name="connsiteY9" fmla="*/ 189630 h 313664"/>
              <a:gd name="connsiteX10" fmla="*/ 218040 w 313546"/>
              <a:gd name="connsiteY10" fmla="*/ 140288 h 313664"/>
              <a:gd name="connsiteX11" fmla="*/ 205421 w 313546"/>
              <a:gd name="connsiteY11" fmla="*/ 175860 h 313664"/>
              <a:gd name="connsiteX12" fmla="*/ 189360 w 313546"/>
              <a:gd name="connsiteY12" fmla="*/ 211433 h 313664"/>
              <a:gd name="connsiteX13" fmla="*/ 301783 w 313546"/>
              <a:gd name="connsiteY13" fmla="*/ 216023 h 313664"/>
              <a:gd name="connsiteX14" fmla="*/ 271956 w 313546"/>
              <a:gd name="connsiteY14" fmla="*/ 173565 h 313664"/>
              <a:gd name="connsiteX15" fmla="*/ 218040 w 313546"/>
              <a:gd name="connsiteY15" fmla="*/ 140288 h 313664"/>
              <a:gd name="connsiteX16" fmla="*/ 143288 w 313546"/>
              <a:gd name="connsiteY16" fmla="*/ 125704 h 313664"/>
              <a:gd name="connsiteX17" fmla="*/ 188266 w 313546"/>
              <a:gd name="connsiteY17" fmla="*/ 143996 h 313664"/>
              <a:gd name="connsiteX18" fmla="*/ 169813 w 313546"/>
              <a:gd name="connsiteY18" fmla="*/ 187441 h 313664"/>
              <a:gd name="connsiteX19" fmla="*/ 125989 w 313546"/>
              <a:gd name="connsiteY19" fmla="*/ 170292 h 313664"/>
              <a:gd name="connsiteX20" fmla="*/ 143288 w 313546"/>
              <a:gd name="connsiteY20" fmla="*/ 125704 h 313664"/>
              <a:gd name="connsiteX21" fmla="*/ 135443 w 313546"/>
              <a:gd name="connsiteY21" fmla="*/ 105862 h 313664"/>
              <a:gd name="connsiteX22" fmla="*/ 119383 w 313546"/>
              <a:gd name="connsiteY22" fmla="*/ 141435 h 313664"/>
              <a:gd name="connsiteX23" fmla="*/ 105617 w 313546"/>
              <a:gd name="connsiteY23" fmla="*/ 178155 h 313664"/>
              <a:gd name="connsiteX24" fmla="*/ 142326 w 313546"/>
              <a:gd name="connsiteY24" fmla="*/ 194220 h 313664"/>
              <a:gd name="connsiteX25" fmla="*/ 179036 w 313546"/>
              <a:gd name="connsiteY25" fmla="*/ 207990 h 313664"/>
              <a:gd name="connsiteX26" fmla="*/ 195096 w 313546"/>
              <a:gd name="connsiteY26" fmla="*/ 172418 h 313664"/>
              <a:gd name="connsiteX27" fmla="*/ 207715 w 313546"/>
              <a:gd name="connsiteY27" fmla="*/ 135698 h 313664"/>
              <a:gd name="connsiteX28" fmla="*/ 172153 w 313546"/>
              <a:gd name="connsiteY28" fmla="*/ 119633 h 313664"/>
              <a:gd name="connsiteX29" fmla="*/ 135443 w 313546"/>
              <a:gd name="connsiteY29" fmla="*/ 105862 h 313664"/>
              <a:gd name="connsiteX30" fmla="*/ 32772 w 313546"/>
              <a:gd name="connsiteY30" fmla="*/ 88506 h 313664"/>
              <a:gd name="connsiteX31" fmla="*/ 19579 w 313546"/>
              <a:gd name="connsiteY31" fmla="*/ 90945 h 313664"/>
              <a:gd name="connsiteX32" fmla="*/ 12696 w 313546"/>
              <a:gd name="connsiteY32" fmla="*/ 97830 h 313664"/>
              <a:gd name="connsiteX33" fmla="*/ 95292 w 313546"/>
              <a:gd name="connsiteY33" fmla="*/ 172418 h 313664"/>
              <a:gd name="connsiteX34" fmla="*/ 109058 w 313546"/>
              <a:gd name="connsiteY34" fmla="*/ 136845 h 313664"/>
              <a:gd name="connsiteX35" fmla="*/ 123972 w 313546"/>
              <a:gd name="connsiteY35" fmla="*/ 102420 h 313664"/>
              <a:gd name="connsiteX36" fmla="*/ 101028 w 313546"/>
              <a:gd name="connsiteY36" fmla="*/ 95535 h 313664"/>
              <a:gd name="connsiteX37" fmla="*/ 86115 w 313546"/>
              <a:gd name="connsiteY37" fmla="*/ 112747 h 313664"/>
              <a:gd name="connsiteX38" fmla="*/ 53994 w 313546"/>
              <a:gd name="connsiteY38" fmla="*/ 98977 h 313664"/>
              <a:gd name="connsiteX39" fmla="*/ 52847 w 313546"/>
              <a:gd name="connsiteY39" fmla="*/ 88650 h 313664"/>
              <a:gd name="connsiteX40" fmla="*/ 32772 w 313546"/>
              <a:gd name="connsiteY40" fmla="*/ 88506 h 313664"/>
              <a:gd name="connsiteX41" fmla="*/ 215745 w 313546"/>
              <a:gd name="connsiteY41" fmla="*/ 11767 h 313664"/>
              <a:gd name="connsiteX42" fmla="*/ 206568 w 313546"/>
              <a:gd name="connsiteY42" fmla="*/ 12915 h 313664"/>
              <a:gd name="connsiteX43" fmla="*/ 174447 w 313546"/>
              <a:gd name="connsiteY43" fmla="*/ 41602 h 313664"/>
              <a:gd name="connsiteX44" fmla="*/ 141179 w 313546"/>
              <a:gd name="connsiteY44" fmla="*/ 95535 h 313664"/>
              <a:gd name="connsiteX45" fmla="*/ 176741 w 313546"/>
              <a:gd name="connsiteY45" fmla="*/ 108157 h 313664"/>
              <a:gd name="connsiteX46" fmla="*/ 211157 w 313546"/>
              <a:gd name="connsiteY46" fmla="*/ 124223 h 313664"/>
              <a:gd name="connsiteX47" fmla="*/ 215745 w 313546"/>
              <a:gd name="connsiteY47" fmla="*/ 11767 h 313664"/>
              <a:gd name="connsiteX48" fmla="*/ 220334 w 313546"/>
              <a:gd name="connsiteY48" fmla="*/ 1440 h 313664"/>
              <a:gd name="connsiteX49" fmla="*/ 221481 w 313546"/>
              <a:gd name="connsiteY49" fmla="*/ 128813 h 313664"/>
              <a:gd name="connsiteX50" fmla="*/ 278839 w 313546"/>
              <a:gd name="connsiteY50" fmla="*/ 165533 h 313664"/>
              <a:gd name="connsiteX51" fmla="*/ 312107 w 313546"/>
              <a:gd name="connsiteY51" fmla="*/ 219465 h 313664"/>
              <a:gd name="connsiteX52" fmla="*/ 298341 w 313546"/>
              <a:gd name="connsiteY52" fmla="*/ 232088 h 313664"/>
              <a:gd name="connsiteX53" fmla="*/ 250160 w 313546"/>
              <a:gd name="connsiteY53" fmla="*/ 235530 h 313664"/>
              <a:gd name="connsiteX54" fmla="*/ 184772 w 313546"/>
              <a:gd name="connsiteY54" fmla="*/ 221760 h 313664"/>
              <a:gd name="connsiteX55" fmla="*/ 171006 w 313546"/>
              <a:gd name="connsiteY55" fmla="*/ 245858 h 313664"/>
              <a:gd name="connsiteX56" fmla="*/ 177889 w 313546"/>
              <a:gd name="connsiteY56" fmla="*/ 255038 h 313664"/>
              <a:gd name="connsiteX57" fmla="*/ 165270 w 313546"/>
              <a:gd name="connsiteY57" fmla="*/ 287168 h 313664"/>
              <a:gd name="connsiteX58" fmla="*/ 143474 w 313546"/>
              <a:gd name="connsiteY58" fmla="*/ 286021 h 313664"/>
              <a:gd name="connsiteX59" fmla="*/ 112500 w 313546"/>
              <a:gd name="connsiteY59" fmla="*/ 311266 h 313664"/>
              <a:gd name="connsiteX60" fmla="*/ 94145 w 313546"/>
              <a:gd name="connsiteY60" fmla="*/ 312413 h 313664"/>
              <a:gd name="connsiteX61" fmla="*/ 78085 w 313546"/>
              <a:gd name="connsiteY61" fmla="*/ 249300 h 313664"/>
              <a:gd name="connsiteX62" fmla="*/ 91851 w 313546"/>
              <a:gd name="connsiteY62" fmla="*/ 183893 h 313664"/>
              <a:gd name="connsiteX63" fmla="*/ 1225 w 313546"/>
              <a:gd name="connsiteY63" fmla="*/ 93240 h 313664"/>
              <a:gd name="connsiteX64" fmla="*/ 56289 w 313546"/>
              <a:gd name="connsiteY64" fmla="*/ 77175 h 313664"/>
              <a:gd name="connsiteX65" fmla="*/ 67760 w 313546"/>
              <a:gd name="connsiteY65" fmla="*/ 66847 h 313664"/>
              <a:gd name="connsiteX66" fmla="*/ 99881 w 313546"/>
              <a:gd name="connsiteY66" fmla="*/ 80617 h 313664"/>
              <a:gd name="connsiteX67" fmla="*/ 101028 w 313546"/>
              <a:gd name="connsiteY67" fmla="*/ 84060 h 313664"/>
              <a:gd name="connsiteX68" fmla="*/ 129708 w 313546"/>
              <a:gd name="connsiteY68" fmla="*/ 92092 h 313664"/>
              <a:gd name="connsiteX69" fmla="*/ 165270 w 313546"/>
              <a:gd name="connsiteY69" fmla="*/ 34717 h 313664"/>
              <a:gd name="connsiteX70" fmla="*/ 220334 w 313546"/>
              <a:gd name="connsiteY70" fmla="*/ 1440 h 31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13546" h="313664">
                <a:moveTo>
                  <a:pt x="102175" y="189630"/>
                </a:moveTo>
                <a:cubicBezTo>
                  <a:pt x="96440" y="211433"/>
                  <a:pt x="91851" y="233235"/>
                  <a:pt x="89557" y="251595"/>
                </a:cubicBezTo>
                <a:cubicBezTo>
                  <a:pt x="86115" y="283726"/>
                  <a:pt x="91851" y="298643"/>
                  <a:pt x="98734" y="300938"/>
                </a:cubicBezTo>
                <a:cubicBezTo>
                  <a:pt x="105617" y="304381"/>
                  <a:pt x="119383" y="295201"/>
                  <a:pt x="134296" y="277988"/>
                </a:cubicBezTo>
                <a:cubicBezTo>
                  <a:pt x="134296" y="276841"/>
                  <a:pt x="133149" y="275693"/>
                  <a:pt x="133149" y="274546"/>
                </a:cubicBezTo>
                <a:cubicBezTo>
                  <a:pt x="127413" y="261923"/>
                  <a:pt x="133149" y="247005"/>
                  <a:pt x="145768" y="241268"/>
                </a:cubicBezTo>
                <a:cubicBezTo>
                  <a:pt x="150357" y="240120"/>
                  <a:pt x="156092" y="238973"/>
                  <a:pt x="160681" y="240120"/>
                </a:cubicBezTo>
                <a:cubicBezTo>
                  <a:pt x="165270" y="233235"/>
                  <a:pt x="168711" y="226350"/>
                  <a:pt x="173300" y="218318"/>
                </a:cubicBezTo>
                <a:cubicBezTo>
                  <a:pt x="161828" y="213728"/>
                  <a:pt x="149209" y="210285"/>
                  <a:pt x="137738" y="204548"/>
                </a:cubicBezTo>
                <a:cubicBezTo>
                  <a:pt x="125119" y="199958"/>
                  <a:pt x="113647" y="195368"/>
                  <a:pt x="102175" y="189630"/>
                </a:cubicBezTo>
                <a:close/>
                <a:moveTo>
                  <a:pt x="218040" y="140288"/>
                </a:moveTo>
                <a:cubicBezTo>
                  <a:pt x="214598" y="152910"/>
                  <a:pt x="210009" y="164385"/>
                  <a:pt x="205421" y="175860"/>
                </a:cubicBezTo>
                <a:cubicBezTo>
                  <a:pt x="200832" y="188483"/>
                  <a:pt x="195096" y="199958"/>
                  <a:pt x="189360" y="211433"/>
                </a:cubicBezTo>
                <a:cubicBezTo>
                  <a:pt x="250160" y="228645"/>
                  <a:pt x="296047" y="229793"/>
                  <a:pt x="301783" y="216023"/>
                </a:cubicBezTo>
                <a:cubicBezTo>
                  <a:pt x="304077" y="209138"/>
                  <a:pt x="298341" y="194220"/>
                  <a:pt x="271956" y="173565"/>
                </a:cubicBezTo>
                <a:cubicBezTo>
                  <a:pt x="257043" y="163238"/>
                  <a:pt x="238689" y="151763"/>
                  <a:pt x="218040" y="140288"/>
                </a:cubicBezTo>
                <a:close/>
                <a:moveTo>
                  <a:pt x="143288" y="125704"/>
                </a:moveTo>
                <a:cubicBezTo>
                  <a:pt x="160587" y="118844"/>
                  <a:pt x="181346" y="126847"/>
                  <a:pt x="188266" y="143996"/>
                </a:cubicBezTo>
                <a:cubicBezTo>
                  <a:pt x="195185" y="161146"/>
                  <a:pt x="187112" y="180581"/>
                  <a:pt x="169813" y="187441"/>
                </a:cubicBezTo>
                <a:cubicBezTo>
                  <a:pt x="152514" y="195444"/>
                  <a:pt x="132909" y="187441"/>
                  <a:pt x="125989" y="170292"/>
                </a:cubicBezTo>
                <a:cubicBezTo>
                  <a:pt x="119069" y="153143"/>
                  <a:pt x="127142" y="133707"/>
                  <a:pt x="143288" y="125704"/>
                </a:cubicBezTo>
                <a:close/>
                <a:moveTo>
                  <a:pt x="135443" y="105862"/>
                </a:moveTo>
                <a:cubicBezTo>
                  <a:pt x="129708" y="117338"/>
                  <a:pt x="125119" y="128813"/>
                  <a:pt x="119383" y="141435"/>
                </a:cubicBezTo>
                <a:cubicBezTo>
                  <a:pt x="114794" y="154058"/>
                  <a:pt x="110206" y="166680"/>
                  <a:pt x="105617" y="178155"/>
                </a:cubicBezTo>
                <a:cubicBezTo>
                  <a:pt x="117089" y="183893"/>
                  <a:pt x="129708" y="189630"/>
                  <a:pt x="142326" y="194220"/>
                </a:cubicBezTo>
                <a:cubicBezTo>
                  <a:pt x="154945" y="198810"/>
                  <a:pt x="166417" y="203400"/>
                  <a:pt x="179036" y="207990"/>
                </a:cubicBezTo>
                <a:cubicBezTo>
                  <a:pt x="183624" y="196515"/>
                  <a:pt x="189360" y="185040"/>
                  <a:pt x="195096" y="172418"/>
                </a:cubicBezTo>
                <a:cubicBezTo>
                  <a:pt x="199685" y="159795"/>
                  <a:pt x="204274" y="147173"/>
                  <a:pt x="207715" y="135698"/>
                </a:cubicBezTo>
                <a:cubicBezTo>
                  <a:pt x="196243" y="129960"/>
                  <a:pt x="184772" y="124223"/>
                  <a:pt x="172153" y="119633"/>
                </a:cubicBezTo>
                <a:cubicBezTo>
                  <a:pt x="159534" y="113895"/>
                  <a:pt x="148062" y="109305"/>
                  <a:pt x="135443" y="105862"/>
                </a:cubicBezTo>
                <a:close/>
                <a:moveTo>
                  <a:pt x="32772" y="88506"/>
                </a:moveTo>
                <a:cubicBezTo>
                  <a:pt x="27323" y="88937"/>
                  <a:pt x="23021" y="89797"/>
                  <a:pt x="19579" y="90945"/>
                </a:cubicBezTo>
                <a:cubicBezTo>
                  <a:pt x="16138" y="93240"/>
                  <a:pt x="13843" y="95535"/>
                  <a:pt x="12696" y="97830"/>
                </a:cubicBezTo>
                <a:cubicBezTo>
                  <a:pt x="6960" y="111600"/>
                  <a:pt x="40228" y="143730"/>
                  <a:pt x="95292" y="172418"/>
                </a:cubicBezTo>
                <a:cubicBezTo>
                  <a:pt x="99881" y="160943"/>
                  <a:pt x="104470" y="149468"/>
                  <a:pt x="109058" y="136845"/>
                </a:cubicBezTo>
                <a:cubicBezTo>
                  <a:pt x="113647" y="125370"/>
                  <a:pt x="119383" y="113895"/>
                  <a:pt x="123972" y="102420"/>
                </a:cubicBezTo>
                <a:cubicBezTo>
                  <a:pt x="115941" y="100125"/>
                  <a:pt x="109058" y="97830"/>
                  <a:pt x="101028" y="95535"/>
                </a:cubicBezTo>
                <a:cubicBezTo>
                  <a:pt x="98734" y="103567"/>
                  <a:pt x="94145" y="109305"/>
                  <a:pt x="86115" y="112747"/>
                </a:cubicBezTo>
                <a:cubicBezTo>
                  <a:pt x="73496" y="118485"/>
                  <a:pt x="59730" y="111600"/>
                  <a:pt x="53994" y="98977"/>
                </a:cubicBezTo>
                <a:cubicBezTo>
                  <a:pt x="52847" y="95535"/>
                  <a:pt x="51700" y="92092"/>
                  <a:pt x="52847" y="88650"/>
                </a:cubicBezTo>
                <a:cubicBezTo>
                  <a:pt x="44817" y="88076"/>
                  <a:pt x="38221" y="88076"/>
                  <a:pt x="32772" y="88506"/>
                </a:cubicBezTo>
                <a:close/>
                <a:moveTo>
                  <a:pt x="215745" y="11767"/>
                </a:moveTo>
                <a:cubicBezTo>
                  <a:pt x="213451" y="10620"/>
                  <a:pt x="210009" y="11767"/>
                  <a:pt x="206568" y="12915"/>
                </a:cubicBezTo>
                <a:cubicBezTo>
                  <a:pt x="198538" y="16357"/>
                  <a:pt x="188213" y="24390"/>
                  <a:pt x="174447" y="41602"/>
                </a:cubicBezTo>
                <a:cubicBezTo>
                  <a:pt x="162975" y="56520"/>
                  <a:pt x="151504" y="74880"/>
                  <a:pt x="141179" y="95535"/>
                </a:cubicBezTo>
                <a:cubicBezTo>
                  <a:pt x="152651" y="98977"/>
                  <a:pt x="164123" y="103567"/>
                  <a:pt x="176741" y="108157"/>
                </a:cubicBezTo>
                <a:cubicBezTo>
                  <a:pt x="188213" y="113895"/>
                  <a:pt x="200832" y="118485"/>
                  <a:pt x="211157" y="124223"/>
                </a:cubicBezTo>
                <a:cubicBezTo>
                  <a:pt x="229511" y="63405"/>
                  <a:pt x="230658" y="17505"/>
                  <a:pt x="215745" y="11767"/>
                </a:cubicBezTo>
                <a:close/>
                <a:moveTo>
                  <a:pt x="220334" y="1440"/>
                </a:moveTo>
                <a:cubicBezTo>
                  <a:pt x="245572" y="11767"/>
                  <a:pt x="239836" y="67995"/>
                  <a:pt x="221481" y="128813"/>
                </a:cubicBezTo>
                <a:cubicBezTo>
                  <a:pt x="244424" y="140288"/>
                  <a:pt x="263926" y="152910"/>
                  <a:pt x="278839" y="165533"/>
                </a:cubicBezTo>
                <a:cubicBezTo>
                  <a:pt x="306372" y="186188"/>
                  <a:pt x="317843" y="205695"/>
                  <a:pt x="312107" y="219465"/>
                </a:cubicBezTo>
                <a:cubicBezTo>
                  <a:pt x="309813" y="225203"/>
                  <a:pt x="305224" y="229793"/>
                  <a:pt x="298341" y="232088"/>
                </a:cubicBezTo>
                <a:cubicBezTo>
                  <a:pt x="288017" y="236678"/>
                  <a:pt x="271956" y="237825"/>
                  <a:pt x="250160" y="235530"/>
                </a:cubicBezTo>
                <a:cubicBezTo>
                  <a:pt x="230658" y="234383"/>
                  <a:pt x="207715" y="228645"/>
                  <a:pt x="184772" y="221760"/>
                </a:cubicBezTo>
                <a:cubicBezTo>
                  <a:pt x="180183" y="229793"/>
                  <a:pt x="175594" y="237825"/>
                  <a:pt x="171006" y="245858"/>
                </a:cubicBezTo>
                <a:cubicBezTo>
                  <a:pt x="174447" y="248153"/>
                  <a:pt x="176741" y="251595"/>
                  <a:pt x="177889" y="255038"/>
                </a:cubicBezTo>
                <a:cubicBezTo>
                  <a:pt x="183624" y="267660"/>
                  <a:pt x="177889" y="281431"/>
                  <a:pt x="165270" y="287168"/>
                </a:cubicBezTo>
                <a:cubicBezTo>
                  <a:pt x="157240" y="290611"/>
                  <a:pt x="149209" y="289463"/>
                  <a:pt x="143474" y="286021"/>
                </a:cubicBezTo>
                <a:cubicBezTo>
                  <a:pt x="132002" y="298643"/>
                  <a:pt x="121677" y="307823"/>
                  <a:pt x="112500" y="311266"/>
                </a:cubicBezTo>
                <a:cubicBezTo>
                  <a:pt x="105617" y="313561"/>
                  <a:pt x="99881" y="314708"/>
                  <a:pt x="94145" y="312413"/>
                </a:cubicBezTo>
                <a:cubicBezTo>
                  <a:pt x="79232" y="306676"/>
                  <a:pt x="73496" y="284873"/>
                  <a:pt x="78085" y="249300"/>
                </a:cubicBezTo>
                <a:cubicBezTo>
                  <a:pt x="80379" y="229793"/>
                  <a:pt x="84968" y="207990"/>
                  <a:pt x="91851" y="183893"/>
                </a:cubicBezTo>
                <a:cubicBezTo>
                  <a:pt x="35640" y="155205"/>
                  <a:pt x="-7953" y="118485"/>
                  <a:pt x="1225" y="93240"/>
                </a:cubicBezTo>
                <a:cubicBezTo>
                  <a:pt x="6960" y="80617"/>
                  <a:pt x="25315" y="74880"/>
                  <a:pt x="56289" y="77175"/>
                </a:cubicBezTo>
                <a:cubicBezTo>
                  <a:pt x="58583" y="72585"/>
                  <a:pt x="63172" y="69142"/>
                  <a:pt x="67760" y="66847"/>
                </a:cubicBezTo>
                <a:cubicBezTo>
                  <a:pt x="80379" y="62257"/>
                  <a:pt x="94145" y="67995"/>
                  <a:pt x="99881" y="80617"/>
                </a:cubicBezTo>
                <a:cubicBezTo>
                  <a:pt x="99881" y="81765"/>
                  <a:pt x="101028" y="82912"/>
                  <a:pt x="101028" y="84060"/>
                </a:cubicBezTo>
                <a:cubicBezTo>
                  <a:pt x="110206" y="86355"/>
                  <a:pt x="119383" y="88650"/>
                  <a:pt x="129708" y="92092"/>
                </a:cubicBezTo>
                <a:cubicBezTo>
                  <a:pt x="141179" y="69142"/>
                  <a:pt x="153798" y="49635"/>
                  <a:pt x="165270" y="34717"/>
                </a:cubicBezTo>
                <a:cubicBezTo>
                  <a:pt x="187066" y="7177"/>
                  <a:pt x="206568" y="-4298"/>
                  <a:pt x="220334" y="144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square" anchor="ctr">
            <a:noAutofit/>
          </a:bodyPr>
          <a:lstStyle/>
          <a:p>
            <a:pPr algn="ctr">
              <a:lnSpc>
                <a:spcPct val="120000"/>
              </a:lnSpc>
            </a:pPr>
            <a:endParaRPr spc="150"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9"/>
            </p:custDataLst>
          </p:nvPr>
        </p:nvSpPr>
        <p:spPr bwMode="auto">
          <a:xfrm>
            <a:off x="1036955" y="4697095"/>
            <a:ext cx="610870" cy="628015"/>
          </a:xfrm>
          <a:prstGeom prst="ellipse">
            <a:avLst/>
          </a:prstGeom>
          <a:solidFill>
            <a:srgbClr val="C0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12" name="椭圆 11" descr="7b0a20202020227461726765744d6f64756c65223a20226b6f6e6c696e6574657874626f78220a7d0a"/>
          <p:cNvSpPr/>
          <p:nvPr>
            <p:custDataLst>
              <p:tags r:id="rId10"/>
            </p:custDataLst>
          </p:nvPr>
        </p:nvSpPr>
        <p:spPr bwMode="auto">
          <a:xfrm>
            <a:off x="1003935" y="5755640"/>
            <a:ext cx="610870" cy="628015"/>
          </a:xfrm>
          <a:prstGeom prst="ellipse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83005" y="4861560"/>
            <a:ext cx="349250" cy="252730"/>
            <a:chOff x="6150" y="1127"/>
            <a:chExt cx="731" cy="398"/>
          </a:xfrm>
        </p:grpSpPr>
        <p:sp>
          <p:nvSpPr>
            <p:cNvPr id="96" name="任意多边形 46"/>
            <p:cNvSpPr/>
            <p:nvPr>
              <p:custDataLst>
                <p:tags r:id="rId12"/>
              </p:custDataLst>
            </p:nvPr>
          </p:nvSpPr>
          <p:spPr bwMode="auto">
            <a:xfrm>
              <a:off x="6334" y="1127"/>
              <a:ext cx="376" cy="284"/>
            </a:xfrm>
            <a:custGeom>
              <a:avLst/>
              <a:gdLst>
                <a:gd name="T0" fmla="*/ 363 w 461"/>
                <a:gd name="T1" fmla="*/ 336 h 443"/>
                <a:gd name="T2" fmla="*/ 363 w 461"/>
                <a:gd name="T3" fmla="*/ 336 h 443"/>
                <a:gd name="T4" fmla="*/ 284 w 461"/>
                <a:gd name="T5" fmla="*/ 248 h 443"/>
                <a:gd name="T6" fmla="*/ 310 w 461"/>
                <a:gd name="T7" fmla="*/ 195 h 443"/>
                <a:gd name="T8" fmla="*/ 328 w 461"/>
                <a:gd name="T9" fmla="*/ 151 h 443"/>
                <a:gd name="T10" fmla="*/ 319 w 461"/>
                <a:gd name="T11" fmla="*/ 132 h 443"/>
                <a:gd name="T12" fmla="*/ 328 w 461"/>
                <a:gd name="T13" fmla="*/ 88 h 443"/>
                <a:gd name="T14" fmla="*/ 230 w 461"/>
                <a:gd name="T15" fmla="*/ 0 h 443"/>
                <a:gd name="T16" fmla="*/ 132 w 461"/>
                <a:gd name="T17" fmla="*/ 88 h 443"/>
                <a:gd name="T18" fmla="*/ 141 w 461"/>
                <a:gd name="T19" fmla="*/ 132 h 443"/>
                <a:gd name="T20" fmla="*/ 132 w 461"/>
                <a:gd name="T21" fmla="*/ 151 h 443"/>
                <a:gd name="T22" fmla="*/ 150 w 461"/>
                <a:gd name="T23" fmla="*/ 195 h 443"/>
                <a:gd name="T24" fmla="*/ 177 w 461"/>
                <a:gd name="T25" fmla="*/ 248 h 443"/>
                <a:gd name="T26" fmla="*/ 97 w 461"/>
                <a:gd name="T27" fmla="*/ 336 h 443"/>
                <a:gd name="T28" fmla="*/ 0 w 461"/>
                <a:gd name="T29" fmla="*/ 398 h 443"/>
                <a:gd name="T30" fmla="*/ 0 w 461"/>
                <a:gd name="T31" fmla="*/ 442 h 443"/>
                <a:gd name="T32" fmla="*/ 230 w 461"/>
                <a:gd name="T33" fmla="*/ 442 h 443"/>
                <a:gd name="T34" fmla="*/ 460 w 461"/>
                <a:gd name="T35" fmla="*/ 442 h 443"/>
                <a:gd name="T36" fmla="*/ 460 w 461"/>
                <a:gd name="T37" fmla="*/ 398 h 443"/>
                <a:gd name="T38" fmla="*/ 363 w 461"/>
                <a:gd name="T39" fmla="*/ 33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1" h="443">
                  <a:moveTo>
                    <a:pt x="363" y="336"/>
                  </a:moveTo>
                  <a:lnTo>
                    <a:pt x="363" y="336"/>
                  </a:lnTo>
                  <a:cubicBezTo>
                    <a:pt x="301" y="310"/>
                    <a:pt x="284" y="292"/>
                    <a:pt x="284" y="248"/>
                  </a:cubicBezTo>
                  <a:cubicBezTo>
                    <a:pt x="284" y="230"/>
                    <a:pt x="301" y="239"/>
                    <a:pt x="310" y="195"/>
                  </a:cubicBezTo>
                  <a:cubicBezTo>
                    <a:pt x="310" y="176"/>
                    <a:pt x="328" y="195"/>
                    <a:pt x="328" y="151"/>
                  </a:cubicBezTo>
                  <a:cubicBezTo>
                    <a:pt x="328" y="132"/>
                    <a:pt x="319" y="132"/>
                    <a:pt x="319" y="132"/>
                  </a:cubicBezTo>
                  <a:cubicBezTo>
                    <a:pt x="319" y="132"/>
                    <a:pt x="328" y="106"/>
                    <a:pt x="328" y="88"/>
                  </a:cubicBezTo>
                  <a:cubicBezTo>
                    <a:pt x="328" y="61"/>
                    <a:pt x="319" y="0"/>
                    <a:pt x="230" y="0"/>
                  </a:cubicBezTo>
                  <a:cubicBezTo>
                    <a:pt x="141" y="0"/>
                    <a:pt x="132" y="61"/>
                    <a:pt x="132" y="88"/>
                  </a:cubicBezTo>
                  <a:cubicBezTo>
                    <a:pt x="132" y="106"/>
                    <a:pt x="141" y="132"/>
                    <a:pt x="141" y="132"/>
                  </a:cubicBezTo>
                  <a:cubicBezTo>
                    <a:pt x="141" y="132"/>
                    <a:pt x="132" y="132"/>
                    <a:pt x="132" y="151"/>
                  </a:cubicBezTo>
                  <a:cubicBezTo>
                    <a:pt x="132" y="195"/>
                    <a:pt x="150" y="176"/>
                    <a:pt x="150" y="195"/>
                  </a:cubicBezTo>
                  <a:cubicBezTo>
                    <a:pt x="159" y="239"/>
                    <a:pt x="177" y="230"/>
                    <a:pt x="177" y="248"/>
                  </a:cubicBezTo>
                  <a:cubicBezTo>
                    <a:pt x="177" y="292"/>
                    <a:pt x="159" y="310"/>
                    <a:pt x="97" y="336"/>
                  </a:cubicBezTo>
                  <a:cubicBezTo>
                    <a:pt x="35" y="354"/>
                    <a:pt x="0" y="380"/>
                    <a:pt x="0" y="398"/>
                  </a:cubicBezTo>
                  <a:cubicBezTo>
                    <a:pt x="0" y="407"/>
                    <a:pt x="0" y="442"/>
                    <a:pt x="0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460" y="442"/>
                    <a:pt x="460" y="442"/>
                    <a:pt x="460" y="442"/>
                  </a:cubicBezTo>
                  <a:cubicBezTo>
                    <a:pt x="460" y="442"/>
                    <a:pt x="460" y="407"/>
                    <a:pt x="460" y="398"/>
                  </a:cubicBezTo>
                  <a:cubicBezTo>
                    <a:pt x="460" y="380"/>
                    <a:pt x="425" y="354"/>
                    <a:pt x="363" y="336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8" name="任意多边形 46"/>
            <p:cNvSpPr/>
            <p:nvPr>
              <p:custDataLst>
                <p:tags r:id="rId13"/>
              </p:custDataLst>
            </p:nvPr>
          </p:nvSpPr>
          <p:spPr bwMode="auto">
            <a:xfrm>
              <a:off x="6150" y="1241"/>
              <a:ext cx="376" cy="284"/>
            </a:xfrm>
            <a:custGeom>
              <a:avLst/>
              <a:gdLst>
                <a:gd name="T0" fmla="*/ 363 w 461"/>
                <a:gd name="T1" fmla="*/ 336 h 443"/>
                <a:gd name="T2" fmla="*/ 363 w 461"/>
                <a:gd name="T3" fmla="*/ 336 h 443"/>
                <a:gd name="T4" fmla="*/ 284 w 461"/>
                <a:gd name="T5" fmla="*/ 248 h 443"/>
                <a:gd name="T6" fmla="*/ 310 w 461"/>
                <a:gd name="T7" fmla="*/ 195 h 443"/>
                <a:gd name="T8" fmla="*/ 328 w 461"/>
                <a:gd name="T9" fmla="*/ 151 h 443"/>
                <a:gd name="T10" fmla="*/ 319 w 461"/>
                <a:gd name="T11" fmla="*/ 132 h 443"/>
                <a:gd name="T12" fmla="*/ 328 w 461"/>
                <a:gd name="T13" fmla="*/ 88 h 443"/>
                <a:gd name="T14" fmla="*/ 230 w 461"/>
                <a:gd name="T15" fmla="*/ 0 h 443"/>
                <a:gd name="T16" fmla="*/ 132 w 461"/>
                <a:gd name="T17" fmla="*/ 88 h 443"/>
                <a:gd name="T18" fmla="*/ 141 w 461"/>
                <a:gd name="T19" fmla="*/ 132 h 443"/>
                <a:gd name="T20" fmla="*/ 132 w 461"/>
                <a:gd name="T21" fmla="*/ 151 h 443"/>
                <a:gd name="T22" fmla="*/ 150 w 461"/>
                <a:gd name="T23" fmla="*/ 195 h 443"/>
                <a:gd name="T24" fmla="*/ 177 w 461"/>
                <a:gd name="T25" fmla="*/ 248 h 443"/>
                <a:gd name="T26" fmla="*/ 97 w 461"/>
                <a:gd name="T27" fmla="*/ 336 h 443"/>
                <a:gd name="T28" fmla="*/ 0 w 461"/>
                <a:gd name="T29" fmla="*/ 398 h 443"/>
                <a:gd name="T30" fmla="*/ 0 w 461"/>
                <a:gd name="T31" fmla="*/ 442 h 443"/>
                <a:gd name="T32" fmla="*/ 230 w 461"/>
                <a:gd name="T33" fmla="*/ 442 h 443"/>
                <a:gd name="T34" fmla="*/ 460 w 461"/>
                <a:gd name="T35" fmla="*/ 442 h 443"/>
                <a:gd name="T36" fmla="*/ 460 w 461"/>
                <a:gd name="T37" fmla="*/ 398 h 443"/>
                <a:gd name="T38" fmla="*/ 363 w 461"/>
                <a:gd name="T39" fmla="*/ 33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1" h="443">
                  <a:moveTo>
                    <a:pt x="363" y="336"/>
                  </a:moveTo>
                  <a:lnTo>
                    <a:pt x="363" y="336"/>
                  </a:lnTo>
                  <a:cubicBezTo>
                    <a:pt x="301" y="310"/>
                    <a:pt x="284" y="292"/>
                    <a:pt x="284" y="248"/>
                  </a:cubicBezTo>
                  <a:cubicBezTo>
                    <a:pt x="284" y="230"/>
                    <a:pt x="301" y="239"/>
                    <a:pt x="310" y="195"/>
                  </a:cubicBezTo>
                  <a:cubicBezTo>
                    <a:pt x="310" y="176"/>
                    <a:pt x="328" y="195"/>
                    <a:pt x="328" y="151"/>
                  </a:cubicBezTo>
                  <a:cubicBezTo>
                    <a:pt x="328" y="132"/>
                    <a:pt x="319" y="132"/>
                    <a:pt x="319" y="132"/>
                  </a:cubicBezTo>
                  <a:cubicBezTo>
                    <a:pt x="319" y="132"/>
                    <a:pt x="328" y="106"/>
                    <a:pt x="328" y="88"/>
                  </a:cubicBezTo>
                  <a:cubicBezTo>
                    <a:pt x="328" y="61"/>
                    <a:pt x="319" y="0"/>
                    <a:pt x="230" y="0"/>
                  </a:cubicBezTo>
                  <a:cubicBezTo>
                    <a:pt x="141" y="0"/>
                    <a:pt x="132" y="61"/>
                    <a:pt x="132" y="88"/>
                  </a:cubicBezTo>
                  <a:cubicBezTo>
                    <a:pt x="132" y="106"/>
                    <a:pt x="141" y="132"/>
                    <a:pt x="141" y="132"/>
                  </a:cubicBezTo>
                  <a:cubicBezTo>
                    <a:pt x="141" y="132"/>
                    <a:pt x="132" y="132"/>
                    <a:pt x="132" y="151"/>
                  </a:cubicBezTo>
                  <a:cubicBezTo>
                    <a:pt x="132" y="195"/>
                    <a:pt x="150" y="176"/>
                    <a:pt x="150" y="195"/>
                  </a:cubicBezTo>
                  <a:cubicBezTo>
                    <a:pt x="159" y="239"/>
                    <a:pt x="177" y="230"/>
                    <a:pt x="177" y="248"/>
                  </a:cubicBezTo>
                  <a:cubicBezTo>
                    <a:pt x="177" y="292"/>
                    <a:pt x="159" y="310"/>
                    <a:pt x="97" y="336"/>
                  </a:cubicBezTo>
                  <a:cubicBezTo>
                    <a:pt x="35" y="354"/>
                    <a:pt x="0" y="380"/>
                    <a:pt x="0" y="398"/>
                  </a:cubicBezTo>
                  <a:cubicBezTo>
                    <a:pt x="0" y="407"/>
                    <a:pt x="0" y="442"/>
                    <a:pt x="0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460" y="442"/>
                    <a:pt x="460" y="442"/>
                    <a:pt x="460" y="442"/>
                  </a:cubicBezTo>
                  <a:cubicBezTo>
                    <a:pt x="460" y="442"/>
                    <a:pt x="460" y="407"/>
                    <a:pt x="460" y="398"/>
                  </a:cubicBezTo>
                  <a:cubicBezTo>
                    <a:pt x="460" y="380"/>
                    <a:pt x="425" y="354"/>
                    <a:pt x="363" y="336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  <p:sp>
          <p:nvSpPr>
            <p:cNvPr id="9" name="任意多边形 46"/>
            <p:cNvSpPr/>
            <p:nvPr>
              <p:custDataLst>
                <p:tags r:id="rId14"/>
              </p:custDataLst>
            </p:nvPr>
          </p:nvSpPr>
          <p:spPr bwMode="auto">
            <a:xfrm>
              <a:off x="6505" y="1240"/>
              <a:ext cx="376" cy="284"/>
            </a:xfrm>
            <a:custGeom>
              <a:avLst/>
              <a:gdLst>
                <a:gd name="T0" fmla="*/ 363 w 461"/>
                <a:gd name="T1" fmla="*/ 336 h 443"/>
                <a:gd name="T2" fmla="*/ 363 w 461"/>
                <a:gd name="T3" fmla="*/ 336 h 443"/>
                <a:gd name="T4" fmla="*/ 284 w 461"/>
                <a:gd name="T5" fmla="*/ 248 h 443"/>
                <a:gd name="T6" fmla="*/ 310 w 461"/>
                <a:gd name="T7" fmla="*/ 195 h 443"/>
                <a:gd name="T8" fmla="*/ 328 w 461"/>
                <a:gd name="T9" fmla="*/ 151 h 443"/>
                <a:gd name="T10" fmla="*/ 319 w 461"/>
                <a:gd name="T11" fmla="*/ 132 h 443"/>
                <a:gd name="T12" fmla="*/ 328 w 461"/>
                <a:gd name="T13" fmla="*/ 88 h 443"/>
                <a:gd name="T14" fmla="*/ 230 w 461"/>
                <a:gd name="T15" fmla="*/ 0 h 443"/>
                <a:gd name="T16" fmla="*/ 132 w 461"/>
                <a:gd name="T17" fmla="*/ 88 h 443"/>
                <a:gd name="T18" fmla="*/ 141 w 461"/>
                <a:gd name="T19" fmla="*/ 132 h 443"/>
                <a:gd name="T20" fmla="*/ 132 w 461"/>
                <a:gd name="T21" fmla="*/ 151 h 443"/>
                <a:gd name="T22" fmla="*/ 150 w 461"/>
                <a:gd name="T23" fmla="*/ 195 h 443"/>
                <a:gd name="T24" fmla="*/ 177 w 461"/>
                <a:gd name="T25" fmla="*/ 248 h 443"/>
                <a:gd name="T26" fmla="*/ 97 w 461"/>
                <a:gd name="T27" fmla="*/ 336 h 443"/>
                <a:gd name="T28" fmla="*/ 0 w 461"/>
                <a:gd name="T29" fmla="*/ 398 h 443"/>
                <a:gd name="T30" fmla="*/ 0 w 461"/>
                <a:gd name="T31" fmla="*/ 442 h 443"/>
                <a:gd name="T32" fmla="*/ 230 w 461"/>
                <a:gd name="T33" fmla="*/ 442 h 443"/>
                <a:gd name="T34" fmla="*/ 460 w 461"/>
                <a:gd name="T35" fmla="*/ 442 h 443"/>
                <a:gd name="T36" fmla="*/ 460 w 461"/>
                <a:gd name="T37" fmla="*/ 398 h 443"/>
                <a:gd name="T38" fmla="*/ 363 w 461"/>
                <a:gd name="T39" fmla="*/ 336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1" h="443">
                  <a:moveTo>
                    <a:pt x="363" y="336"/>
                  </a:moveTo>
                  <a:lnTo>
                    <a:pt x="363" y="336"/>
                  </a:lnTo>
                  <a:cubicBezTo>
                    <a:pt x="301" y="310"/>
                    <a:pt x="284" y="292"/>
                    <a:pt x="284" y="248"/>
                  </a:cubicBezTo>
                  <a:cubicBezTo>
                    <a:pt x="284" y="230"/>
                    <a:pt x="301" y="239"/>
                    <a:pt x="310" y="195"/>
                  </a:cubicBezTo>
                  <a:cubicBezTo>
                    <a:pt x="310" y="176"/>
                    <a:pt x="328" y="195"/>
                    <a:pt x="328" y="151"/>
                  </a:cubicBezTo>
                  <a:cubicBezTo>
                    <a:pt x="328" y="132"/>
                    <a:pt x="319" y="132"/>
                    <a:pt x="319" y="132"/>
                  </a:cubicBezTo>
                  <a:cubicBezTo>
                    <a:pt x="319" y="132"/>
                    <a:pt x="328" y="106"/>
                    <a:pt x="328" y="88"/>
                  </a:cubicBezTo>
                  <a:cubicBezTo>
                    <a:pt x="328" y="61"/>
                    <a:pt x="319" y="0"/>
                    <a:pt x="230" y="0"/>
                  </a:cubicBezTo>
                  <a:cubicBezTo>
                    <a:pt x="141" y="0"/>
                    <a:pt x="132" y="61"/>
                    <a:pt x="132" y="88"/>
                  </a:cubicBezTo>
                  <a:cubicBezTo>
                    <a:pt x="132" y="106"/>
                    <a:pt x="141" y="132"/>
                    <a:pt x="141" y="132"/>
                  </a:cubicBezTo>
                  <a:cubicBezTo>
                    <a:pt x="141" y="132"/>
                    <a:pt x="132" y="132"/>
                    <a:pt x="132" y="151"/>
                  </a:cubicBezTo>
                  <a:cubicBezTo>
                    <a:pt x="132" y="195"/>
                    <a:pt x="150" y="176"/>
                    <a:pt x="150" y="195"/>
                  </a:cubicBezTo>
                  <a:cubicBezTo>
                    <a:pt x="159" y="239"/>
                    <a:pt x="177" y="230"/>
                    <a:pt x="177" y="248"/>
                  </a:cubicBezTo>
                  <a:cubicBezTo>
                    <a:pt x="177" y="292"/>
                    <a:pt x="159" y="310"/>
                    <a:pt x="97" y="336"/>
                  </a:cubicBezTo>
                  <a:cubicBezTo>
                    <a:pt x="35" y="354"/>
                    <a:pt x="0" y="380"/>
                    <a:pt x="0" y="398"/>
                  </a:cubicBezTo>
                  <a:cubicBezTo>
                    <a:pt x="0" y="407"/>
                    <a:pt x="0" y="442"/>
                    <a:pt x="0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460" y="442"/>
                    <a:pt x="460" y="442"/>
                    <a:pt x="460" y="442"/>
                  </a:cubicBezTo>
                  <a:cubicBezTo>
                    <a:pt x="460" y="442"/>
                    <a:pt x="460" y="407"/>
                    <a:pt x="460" y="398"/>
                  </a:cubicBezTo>
                  <a:cubicBezTo>
                    <a:pt x="460" y="380"/>
                    <a:pt x="425" y="354"/>
                    <a:pt x="363" y="336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Arial" panose="020B0604020202090204" pitchFamily="34" charset="0"/>
                <a:ea typeface="微软雅黑" panose="020B0503020204020204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06" name="任意多边形 44"/>
          <p:cNvSpPr/>
          <p:nvPr>
            <p:custDataLst>
              <p:tags r:id="rId11"/>
            </p:custDataLst>
          </p:nvPr>
        </p:nvSpPr>
        <p:spPr bwMode="auto">
          <a:xfrm>
            <a:off x="1084580" y="5960110"/>
            <a:ext cx="396875" cy="276225"/>
          </a:xfrm>
          <a:custGeom>
            <a:avLst/>
            <a:gdLst>
              <a:gd name="T0" fmla="*/ 169 w 497"/>
              <a:gd name="T1" fmla="*/ 196 h 400"/>
              <a:gd name="T2" fmla="*/ 169 w 497"/>
              <a:gd name="T3" fmla="*/ 196 h 400"/>
              <a:gd name="T4" fmla="*/ 248 w 497"/>
              <a:gd name="T5" fmla="*/ 275 h 400"/>
              <a:gd name="T6" fmla="*/ 328 w 497"/>
              <a:gd name="T7" fmla="*/ 196 h 400"/>
              <a:gd name="T8" fmla="*/ 248 w 497"/>
              <a:gd name="T9" fmla="*/ 116 h 400"/>
              <a:gd name="T10" fmla="*/ 169 w 497"/>
              <a:gd name="T11" fmla="*/ 196 h 400"/>
              <a:gd name="T12" fmla="*/ 116 w 497"/>
              <a:gd name="T13" fmla="*/ 169 h 400"/>
              <a:gd name="T14" fmla="*/ 116 w 497"/>
              <a:gd name="T15" fmla="*/ 169 h 400"/>
              <a:gd name="T16" fmla="*/ 248 w 497"/>
              <a:gd name="T17" fmla="*/ 63 h 400"/>
              <a:gd name="T18" fmla="*/ 345 w 497"/>
              <a:gd name="T19" fmla="*/ 98 h 400"/>
              <a:gd name="T20" fmla="*/ 390 w 497"/>
              <a:gd name="T21" fmla="*/ 98 h 400"/>
              <a:gd name="T22" fmla="*/ 390 w 497"/>
              <a:gd name="T23" fmla="*/ 54 h 400"/>
              <a:gd name="T24" fmla="*/ 248 w 497"/>
              <a:gd name="T25" fmla="*/ 0 h 400"/>
              <a:gd name="T26" fmla="*/ 62 w 497"/>
              <a:gd name="T27" fmla="*/ 143 h 400"/>
              <a:gd name="T28" fmla="*/ 0 w 497"/>
              <a:gd name="T29" fmla="*/ 143 h 400"/>
              <a:gd name="T30" fmla="*/ 0 w 497"/>
              <a:gd name="T31" fmla="*/ 196 h 400"/>
              <a:gd name="T32" fmla="*/ 80 w 497"/>
              <a:gd name="T33" fmla="*/ 196 h 400"/>
              <a:gd name="T34" fmla="*/ 116 w 497"/>
              <a:gd name="T35" fmla="*/ 169 h 400"/>
              <a:gd name="T36" fmla="*/ 416 w 497"/>
              <a:gd name="T37" fmla="*/ 196 h 400"/>
              <a:gd name="T38" fmla="*/ 416 w 497"/>
              <a:gd name="T39" fmla="*/ 196 h 400"/>
              <a:gd name="T40" fmla="*/ 381 w 497"/>
              <a:gd name="T41" fmla="*/ 231 h 400"/>
              <a:gd name="T42" fmla="*/ 248 w 497"/>
              <a:gd name="T43" fmla="*/ 337 h 400"/>
              <a:gd name="T44" fmla="*/ 151 w 497"/>
              <a:gd name="T45" fmla="*/ 293 h 400"/>
              <a:gd name="T46" fmla="*/ 107 w 497"/>
              <a:gd name="T47" fmla="*/ 293 h 400"/>
              <a:gd name="T48" fmla="*/ 107 w 497"/>
              <a:gd name="T49" fmla="*/ 337 h 400"/>
              <a:gd name="T50" fmla="*/ 248 w 497"/>
              <a:gd name="T51" fmla="*/ 399 h 400"/>
              <a:gd name="T52" fmla="*/ 435 w 497"/>
              <a:gd name="T53" fmla="*/ 257 h 400"/>
              <a:gd name="T54" fmla="*/ 496 w 497"/>
              <a:gd name="T55" fmla="*/ 257 h 400"/>
              <a:gd name="T56" fmla="*/ 496 w 497"/>
              <a:gd name="T57" fmla="*/ 196 h 400"/>
              <a:gd name="T58" fmla="*/ 416 w 497"/>
              <a:gd name="T59" fmla="*/ 196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400">
                <a:moveTo>
                  <a:pt x="169" y="196"/>
                </a:moveTo>
                <a:lnTo>
                  <a:pt x="169" y="196"/>
                </a:lnTo>
                <a:cubicBezTo>
                  <a:pt x="169" y="240"/>
                  <a:pt x="204" y="275"/>
                  <a:pt x="248" y="275"/>
                </a:cubicBezTo>
                <a:cubicBezTo>
                  <a:pt x="292" y="275"/>
                  <a:pt x="328" y="240"/>
                  <a:pt x="328" y="196"/>
                </a:cubicBezTo>
                <a:cubicBezTo>
                  <a:pt x="328" y="151"/>
                  <a:pt x="292" y="116"/>
                  <a:pt x="248" y="116"/>
                </a:cubicBezTo>
                <a:cubicBezTo>
                  <a:pt x="204" y="116"/>
                  <a:pt x="169" y="151"/>
                  <a:pt x="169" y="196"/>
                </a:cubicBezTo>
                <a:close/>
                <a:moveTo>
                  <a:pt x="116" y="169"/>
                </a:moveTo>
                <a:lnTo>
                  <a:pt x="116" y="169"/>
                </a:lnTo>
                <a:cubicBezTo>
                  <a:pt x="124" y="107"/>
                  <a:pt x="186" y="63"/>
                  <a:pt x="248" y="63"/>
                </a:cubicBezTo>
                <a:cubicBezTo>
                  <a:pt x="284" y="63"/>
                  <a:pt x="319" y="71"/>
                  <a:pt x="345" y="98"/>
                </a:cubicBezTo>
                <a:cubicBezTo>
                  <a:pt x="354" y="107"/>
                  <a:pt x="381" y="107"/>
                  <a:pt x="390" y="98"/>
                </a:cubicBezTo>
                <a:cubicBezTo>
                  <a:pt x="399" y="89"/>
                  <a:pt x="399" y="71"/>
                  <a:pt x="390" y="54"/>
                </a:cubicBezTo>
                <a:cubicBezTo>
                  <a:pt x="354" y="18"/>
                  <a:pt x="301" y="0"/>
                  <a:pt x="248" y="0"/>
                </a:cubicBezTo>
                <a:cubicBezTo>
                  <a:pt x="160" y="0"/>
                  <a:pt x="80" y="54"/>
                  <a:pt x="62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96"/>
                  <a:pt x="0" y="196"/>
                  <a:pt x="0" y="196"/>
                </a:cubicBezTo>
                <a:cubicBezTo>
                  <a:pt x="80" y="196"/>
                  <a:pt x="80" y="196"/>
                  <a:pt x="80" y="196"/>
                </a:cubicBezTo>
                <a:cubicBezTo>
                  <a:pt x="107" y="196"/>
                  <a:pt x="107" y="178"/>
                  <a:pt x="116" y="169"/>
                </a:cubicBezTo>
                <a:close/>
                <a:moveTo>
                  <a:pt x="416" y="196"/>
                </a:moveTo>
                <a:lnTo>
                  <a:pt x="416" y="196"/>
                </a:lnTo>
                <a:cubicBezTo>
                  <a:pt x="390" y="196"/>
                  <a:pt x="390" y="222"/>
                  <a:pt x="381" y="231"/>
                </a:cubicBezTo>
                <a:cubicBezTo>
                  <a:pt x="372" y="293"/>
                  <a:pt x="319" y="337"/>
                  <a:pt x="248" y="337"/>
                </a:cubicBezTo>
                <a:cubicBezTo>
                  <a:pt x="213" y="337"/>
                  <a:pt x="177" y="319"/>
                  <a:pt x="151" y="293"/>
                </a:cubicBezTo>
                <a:cubicBezTo>
                  <a:pt x="142" y="284"/>
                  <a:pt x="116" y="284"/>
                  <a:pt x="107" y="293"/>
                </a:cubicBezTo>
                <a:cubicBezTo>
                  <a:pt x="97" y="310"/>
                  <a:pt x="97" y="328"/>
                  <a:pt x="107" y="337"/>
                </a:cubicBezTo>
                <a:cubicBezTo>
                  <a:pt x="142" y="373"/>
                  <a:pt x="195" y="399"/>
                  <a:pt x="248" y="399"/>
                </a:cubicBezTo>
                <a:cubicBezTo>
                  <a:pt x="337" y="399"/>
                  <a:pt x="416" y="337"/>
                  <a:pt x="435" y="257"/>
                </a:cubicBezTo>
                <a:cubicBezTo>
                  <a:pt x="496" y="257"/>
                  <a:pt x="496" y="257"/>
                  <a:pt x="496" y="257"/>
                </a:cubicBezTo>
                <a:cubicBezTo>
                  <a:pt x="496" y="196"/>
                  <a:pt x="496" y="196"/>
                  <a:pt x="496" y="196"/>
                </a:cubicBezTo>
                <a:lnTo>
                  <a:pt x="416" y="19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latin typeface="Arial" panose="020B0604020202090204" pitchFamily="34" charset="0"/>
              <a:ea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20" name="Freeform 18"/>
          <p:cNvSpPr/>
          <p:nvPr/>
        </p:nvSpPr>
        <p:spPr bwMode="auto">
          <a:xfrm>
            <a:off x="404341" y="461612"/>
            <a:ext cx="598856" cy="5988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313530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227672" y="461614"/>
            <a:ext cx="8528685" cy="828675"/>
            <a:chOff x="4518512" y="2209083"/>
            <a:chExt cx="8528685" cy="828675"/>
          </a:xfrm>
        </p:grpSpPr>
        <p:sp>
          <p:nvSpPr>
            <p:cNvPr id="22" name="Freeform 24"/>
            <p:cNvSpPr/>
            <p:nvPr/>
          </p:nvSpPr>
          <p:spPr bwMode="auto">
            <a:xfrm>
              <a:off x="4518512" y="2209083"/>
              <a:ext cx="8528685" cy="59880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95000"/>
              </a:schemeClr>
            </a:solidFill>
            <a:ln w="6350" cap="flat">
              <a:solidFill>
                <a:schemeClr val="bg1"/>
              </a:solidFill>
              <a:prstDash val="sysDot"/>
              <a:miter lim="800000"/>
            </a:ln>
          </p:spPr>
          <p:txBody>
            <a:bodyPr vert="horz" wrap="square" lIns="91404" tIns="45702" rIns="91404" bIns="45702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31353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618842" y="2269408"/>
              <a:ext cx="8104505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政策背景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满足城市规划、民生需求与公交行业发展要求</a:t>
              </a:r>
              <a:endPara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/>
              <a:endPara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704" t="37592" r="24278" b="36707"/>
          <a:stretch>
            <a:fillRect/>
          </a:stretch>
        </p:blipFill>
        <p:spPr>
          <a:xfrm>
            <a:off x="9980295" y="398145"/>
            <a:ext cx="1834515" cy="6781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2005" y="1616710"/>
            <a:ext cx="1086675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      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为提升新时代超大城市治理水平和“七有五性”民生保障水平，加快落实公交优先发展战略，积极应对公交场站建设薄弱、功能复合度低、场站内外协同性不强等突出问题，疏解落后产能，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北京公交集团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打通公共出行和便民服务两大网络终端，通过推进北京市公交场站集约利用、综合利用，打造了区域便利出行、便民服务、便捷生活的高品质智慧社区服务综合体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——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北京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“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公交驿栈项目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”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43865" y="584835"/>
            <a:ext cx="598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1000">
        <p:fade/>
      </p:transition>
    </mc:Choice>
    <mc:Fallback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5" name="文本框 1"/>
          <p:cNvSpPr txBox="1"/>
          <p:nvPr/>
        </p:nvSpPr>
        <p:spPr>
          <a:xfrm>
            <a:off x="960438" y="3308033"/>
            <a:ext cx="10352087" cy="119888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3737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北京公共交通控股（集团）有限公司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始建于1921年，简称</a:t>
            </a:r>
            <a:r>
              <a:rPr lang="zh-CN" altLang="en-US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“北京公交集团”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，是以经营地面公共交通客运业务为依托，多元化投资，多种经济类型并存，集客运、汽车修理、旅游、汽车租赁、广告等为一体的国有独资大型公交企业集团。</a:t>
            </a:r>
          </a:p>
        </p:txBody>
      </p:sp>
      <p:sp>
        <p:nvSpPr>
          <p:cNvPr id="89096" name="矩形 5"/>
          <p:cNvSpPr/>
          <p:nvPr/>
        </p:nvSpPr>
        <p:spPr>
          <a:xfrm>
            <a:off x="8100378" y="5232400"/>
            <a:ext cx="3519487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00339A"/>
              </a:buClr>
              <a:buSzPct val="92000"/>
            </a:pPr>
            <a:r>
              <a:rPr lang="zh-CN" altLang="en-US" sz="1600" dirty="0">
                <a:solidFill>
                  <a:srgbClr val="3A414B"/>
                </a:solidFill>
                <a:latin typeface="微软雅黑" panose="020B0503020204020204" charset="-122"/>
                <a:ea typeface="微软雅黑" panose="020B0503020204020204" charset="-122"/>
              </a:rPr>
              <a:t>全年公交客运量：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31.34亿人次</a:t>
            </a:r>
          </a:p>
          <a:p>
            <a:pPr algn="l" eaLnBrk="0" hangingPunct="0">
              <a:lnSpc>
                <a:spcPct val="150000"/>
              </a:lnSpc>
              <a:buClr>
                <a:srgbClr val="00339A"/>
              </a:buClr>
              <a:buSzPct val="92000"/>
              <a:buFontTx/>
            </a:pPr>
            <a:r>
              <a:rPr lang="zh-CN" altLang="en-US" sz="1600" dirty="0">
                <a:solidFill>
                  <a:srgbClr val="3A414B"/>
                </a:solidFill>
                <a:latin typeface="微软雅黑" panose="020B0503020204020204" charset="-122"/>
                <a:ea typeface="微软雅黑" panose="020B0503020204020204" charset="-122"/>
              </a:rPr>
              <a:t>在运营车辆：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3万辆</a:t>
            </a:r>
          </a:p>
          <a:p>
            <a:pPr algn="l" eaLnBrk="0" hangingPunct="0">
              <a:lnSpc>
                <a:spcPct val="150000"/>
              </a:lnSpc>
              <a:buClr>
                <a:srgbClr val="00339A"/>
              </a:buClr>
              <a:buSzPct val="92000"/>
              <a:buFontTx/>
            </a:pPr>
            <a:r>
              <a:rPr lang="zh-CN" altLang="en-US" sz="1600" dirty="0">
                <a:solidFill>
                  <a:srgbClr val="3A414B"/>
                </a:solidFill>
                <a:latin typeface="微软雅黑" panose="020B0503020204020204" charset="-122"/>
                <a:ea typeface="微软雅黑" panose="020B0503020204020204" charset="-122"/>
              </a:rPr>
              <a:t>全年行程：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逾30亿公里</a:t>
            </a:r>
          </a:p>
        </p:txBody>
      </p:sp>
      <p:cxnSp>
        <p:nvCxnSpPr>
          <p:cNvPr id="7" name="直线连接符 6"/>
          <p:cNvCxnSpPr/>
          <p:nvPr/>
        </p:nvCxnSpPr>
        <p:spPr>
          <a:xfrm flipH="1">
            <a:off x="3856038" y="4714875"/>
            <a:ext cx="741363" cy="16240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 flipH="1">
            <a:off x="7613650" y="4749800"/>
            <a:ext cx="725488" cy="15890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09"/>
          <p:cNvSpPr>
            <a:spLocks noEditPoints="1"/>
          </p:cNvSpPr>
          <p:nvPr/>
        </p:nvSpPr>
        <p:spPr bwMode="auto">
          <a:xfrm>
            <a:off x="1998663" y="4697413"/>
            <a:ext cx="461963" cy="473075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/>
          <a:lstStyle/>
          <a:p>
            <a:pPr fontAlgn="base"/>
            <a:endParaRPr lang="en-US" sz="2400" strike="noStrike" noProof="1"/>
          </a:p>
        </p:txBody>
      </p:sp>
      <p:sp>
        <p:nvSpPr>
          <p:cNvPr id="13" name="Freeform 109"/>
          <p:cNvSpPr>
            <a:spLocks noEditPoints="1"/>
          </p:cNvSpPr>
          <p:nvPr/>
        </p:nvSpPr>
        <p:spPr bwMode="auto">
          <a:xfrm>
            <a:off x="5648325" y="4697413"/>
            <a:ext cx="461963" cy="473075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21920" tIns="60960" rIns="121920" bIns="60960" numCol="1" spcCol="0" rtlCol="0" fromWordArt="0" anchor="t" anchorCtr="0" forceAA="0" compatLnSpc="1">
            <a:noAutofit/>
          </a:bodyPr>
          <a:lstStyle/>
          <a:p>
            <a:pPr lvl="0" algn="l" fontAlgn="base">
              <a:buClrTx/>
              <a:buSzTx/>
              <a:buFontTx/>
            </a:pPr>
            <a:endParaRPr lang="en-US" sz="2400" dirty="0">
              <a:sym typeface="+mn-ea"/>
            </a:endParaRPr>
          </a:p>
        </p:txBody>
      </p:sp>
      <p:sp>
        <p:nvSpPr>
          <p:cNvPr id="14" name="Freeform 109"/>
          <p:cNvSpPr>
            <a:spLocks noEditPoints="1"/>
          </p:cNvSpPr>
          <p:nvPr/>
        </p:nvSpPr>
        <p:spPr bwMode="auto">
          <a:xfrm>
            <a:off x="9040813" y="4697413"/>
            <a:ext cx="461963" cy="473075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FF3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21920" tIns="60960" rIns="121920" bIns="60960" numCol="1" spcCol="0" rtlCol="0" fromWordArt="0" anchor="t" anchorCtr="0" forceAA="0" compatLnSpc="1">
            <a:noAutofit/>
          </a:bodyPr>
          <a:lstStyle/>
          <a:p>
            <a:pPr lvl="0" algn="l" fontAlgn="base">
              <a:buClrTx/>
              <a:buSzTx/>
              <a:buFontTx/>
            </a:pPr>
            <a:endParaRPr lang="en-US" sz="2400" dirty="0">
              <a:sym typeface="+mn-ea"/>
            </a:endParaRPr>
          </a:p>
        </p:txBody>
      </p:sp>
      <p:sp>
        <p:nvSpPr>
          <p:cNvPr id="89102" name="文本框 7"/>
          <p:cNvSpPr txBox="1"/>
          <p:nvPr/>
        </p:nvSpPr>
        <p:spPr>
          <a:xfrm>
            <a:off x="4797425" y="5232400"/>
            <a:ext cx="288290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00339A"/>
              </a:buClr>
              <a:buSzPct val="92000"/>
              <a:buFont typeface="Wingdings" panose="05000000000000000000" pitchFamily="2" charset="2"/>
            </a:pPr>
            <a:r>
              <a:rPr lang="zh-CN" altLang="en-US" sz="1600" dirty="0">
                <a:solidFill>
                  <a:srgbClr val="3A414B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下设二级企事业单位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28个</a:t>
            </a:r>
            <a:endParaRPr lang="en-US" altLang="zh-CN" sz="1600" b="1" dirty="0">
              <a:solidFill>
                <a:srgbClr val="FF373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eaLnBrk="0" hangingPunct="0">
              <a:lnSpc>
                <a:spcPct val="150000"/>
              </a:lnSpc>
              <a:buClr>
                <a:srgbClr val="00339A"/>
              </a:buClr>
              <a:buSzPct val="92000"/>
              <a:buFontTx/>
            </a:pPr>
            <a:r>
              <a:rPr lang="zh-CN" altLang="en-US" sz="1600" dirty="0">
                <a:solidFill>
                  <a:srgbClr val="3A414B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共有员工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9.72万人</a:t>
            </a:r>
          </a:p>
          <a:p>
            <a:pPr algn="l" eaLnBrk="0" hangingPunct="0">
              <a:lnSpc>
                <a:spcPct val="150000"/>
              </a:lnSpc>
              <a:buClr>
                <a:srgbClr val="00339A"/>
              </a:buClr>
              <a:buSzPct val="92000"/>
              <a:buFontTx/>
            </a:pPr>
            <a:r>
              <a:rPr lang="zh-CN" altLang="en-US" sz="1600" dirty="0">
                <a:solidFill>
                  <a:srgbClr val="3A414B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集团总资产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600亿元</a:t>
            </a:r>
            <a:endParaRPr lang="en-US" altLang="zh-CN" sz="1600" b="1" dirty="0">
              <a:solidFill>
                <a:srgbClr val="FF3737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9103" name="文本框 9"/>
          <p:cNvSpPr txBox="1"/>
          <p:nvPr/>
        </p:nvSpPr>
        <p:spPr>
          <a:xfrm>
            <a:off x="1057593" y="5092700"/>
            <a:ext cx="3036887" cy="1568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00339A"/>
              </a:buClr>
              <a:buSzPct val="92000"/>
              <a:buFont typeface="Wingdings" panose="05000000000000000000" pitchFamily="2" charset="2"/>
            </a:pP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国有独资</a:t>
            </a:r>
            <a:r>
              <a:rPr lang="zh-CN" altLang="en-US" sz="1600" dirty="0">
                <a:solidFill>
                  <a:srgbClr val="3A414B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大型公交企业集团</a:t>
            </a:r>
            <a:endParaRPr lang="zh-CN" altLang="en-US" sz="1600" dirty="0">
              <a:solidFill>
                <a:srgbClr val="3A414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lnSpc>
                <a:spcPct val="150000"/>
              </a:lnSpc>
              <a:buClr>
                <a:srgbClr val="00339A"/>
              </a:buClr>
              <a:buSzPct val="92000"/>
              <a:buFont typeface="Wingdings" panose="05000000000000000000" pitchFamily="2" charset="2"/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全球最大</a:t>
            </a:r>
            <a:r>
              <a:rPr lang="zh-CN" altLang="en-US" sz="1600" dirty="0">
                <a:solidFill>
                  <a:srgbClr val="3A414B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的公交企业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eaLnBrk="0" hangingPunct="0">
              <a:lnSpc>
                <a:spcPct val="150000"/>
              </a:lnSpc>
              <a:buClr>
                <a:srgbClr val="00339A"/>
              </a:buClr>
              <a:buSzPct val="92000"/>
              <a:buFont typeface="Wingdings" panose="05000000000000000000" pitchFamily="2" charset="2"/>
            </a:pP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北京市内唯一</a:t>
            </a:r>
            <a:r>
              <a:rPr lang="zh-CN" altLang="en-US" sz="1600" dirty="0">
                <a:solidFill>
                  <a:srgbClr val="3A414B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地面公共交通客运业务运营服务商</a:t>
            </a:r>
          </a:p>
        </p:txBody>
      </p:sp>
      <p:sp>
        <p:nvSpPr>
          <p:cNvPr id="53" name="Freeform 18"/>
          <p:cNvSpPr/>
          <p:nvPr/>
        </p:nvSpPr>
        <p:spPr bwMode="auto">
          <a:xfrm>
            <a:off x="404341" y="461612"/>
            <a:ext cx="598856" cy="5988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313530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227672" y="461614"/>
            <a:ext cx="8528685" cy="598805"/>
            <a:chOff x="4518512" y="2209083"/>
            <a:chExt cx="8528685" cy="598805"/>
          </a:xfrm>
        </p:grpSpPr>
        <p:sp>
          <p:nvSpPr>
            <p:cNvPr id="31" name="Freeform 24"/>
            <p:cNvSpPr/>
            <p:nvPr/>
          </p:nvSpPr>
          <p:spPr bwMode="auto">
            <a:xfrm>
              <a:off x="4518512" y="2209083"/>
              <a:ext cx="8528685" cy="59880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95000"/>
              </a:schemeClr>
            </a:solidFill>
            <a:ln w="6350" cap="flat">
              <a:solidFill>
                <a:schemeClr val="bg1"/>
              </a:solidFill>
              <a:prstDash val="sysDot"/>
              <a:miter lim="800000"/>
            </a:ln>
          </p:spPr>
          <p:txBody>
            <a:bodyPr vert="horz" wrap="square" lIns="91404" tIns="45702" rIns="91404" bIns="45702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31353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618842" y="2269408"/>
              <a:ext cx="810450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股东背景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北京公交集团作为第一大股东发起</a:t>
              </a:r>
              <a:endParaRPr lang="en-US" altLang="zh-CN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704" t="37592" r="24278" b="36707"/>
          <a:stretch>
            <a:fillRect/>
          </a:stretch>
        </p:blipFill>
        <p:spPr>
          <a:xfrm>
            <a:off x="9980295" y="398145"/>
            <a:ext cx="1834515" cy="6781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7910" y="1739900"/>
            <a:ext cx="1030160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       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北京“公交驿栈项目”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由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北京公交集团资产管理有限公司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作为公司第一大股东发起，联合零售、物流、科技三大领域实力雄厚社会资本共同打造。项目成立了主体平台公司—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北京华夏便民服务有限公司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sym typeface="仿宋_GB2312" panose="02010609030101010101" charset="-122"/>
              </a:rPr>
              <a:t>，平台公司主要负责项目的规划设计、招商、运营及管理等工作，公交资产公司主要为项目提供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可使用的栈点土地、广告宣传、仓储物流等资源支持。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0365" y="58483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1.2.1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2"/>
          <p:cNvGrpSpPr>
            <a:grpSpLocks noChangeAspect="1"/>
          </p:cNvGrpSpPr>
          <p:nvPr/>
        </p:nvGrpSpPr>
        <p:grpSpPr>
          <a:xfrm>
            <a:off x="6193155" y="4610735"/>
            <a:ext cx="1079500" cy="1104900"/>
            <a:chOff x="0" y="0"/>
            <a:chExt cx="1081272" cy="1106047"/>
          </a:xfrm>
        </p:grpSpPr>
        <p:sp>
          <p:nvSpPr>
            <p:cNvPr id="8" name="圆角矩形 4"/>
            <p:cNvSpPr>
              <a:spLocks noChangeAspect="1" noChangeArrowheads="1"/>
            </p:cNvSpPr>
            <p:nvPr/>
          </p:nvSpPr>
          <p:spPr bwMode="auto">
            <a:xfrm rot="1800000">
              <a:off x="0" y="0"/>
              <a:ext cx="1080000" cy="1080000"/>
            </a:xfrm>
            <a:prstGeom prst="roundRect">
              <a:avLst>
                <a:gd name="adj" fmla="val 30000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txBody>
            <a:bodyPr anchor="ctr" anchorCtr="0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rgbClr val="FFFFFF"/>
                </a:solidFill>
                <a:sym typeface="+mn-ea"/>
              </a:endParaRPr>
            </a:p>
          </p:txBody>
        </p:sp>
        <p:sp>
          <p:nvSpPr>
            <p:cNvPr id="9" name="圆角矩形 5"/>
            <p:cNvSpPr>
              <a:spLocks noChangeAspect="1"/>
            </p:cNvSpPr>
            <p:nvPr/>
          </p:nvSpPr>
          <p:spPr>
            <a:xfrm rot="2700000">
              <a:off x="1272" y="26047"/>
              <a:ext cx="1080000" cy="1080000"/>
            </a:xfrm>
            <a:prstGeom prst="roundRect">
              <a:avLst>
                <a:gd name="adj" fmla="val 30000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txBody>
            <a:bodyPr anchor="ctr" anchorCtr="0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rgbClr val="FFFFFF"/>
                </a:solidFill>
                <a:latin typeface="Segoe UI" panose="020B0502040204020203" pitchFamily="34" charset="0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" name="Freeform 18"/>
          <p:cNvSpPr/>
          <p:nvPr/>
        </p:nvSpPr>
        <p:spPr bwMode="auto">
          <a:xfrm>
            <a:off x="404341" y="461612"/>
            <a:ext cx="598856" cy="5988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313530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文本框 22"/>
          <p:cNvSpPr txBox="1"/>
          <p:nvPr/>
        </p:nvSpPr>
        <p:spPr>
          <a:xfrm>
            <a:off x="6299200" y="4991100"/>
            <a:ext cx="1204913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14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</a:p>
        </p:txBody>
      </p:sp>
      <p:grpSp>
        <p:nvGrpSpPr>
          <p:cNvPr id="54" name="组合 2"/>
          <p:cNvGrpSpPr>
            <a:grpSpLocks noChangeAspect="1"/>
          </p:cNvGrpSpPr>
          <p:nvPr/>
        </p:nvGrpSpPr>
        <p:grpSpPr>
          <a:xfrm>
            <a:off x="8197850" y="4625975"/>
            <a:ext cx="1079500" cy="1104900"/>
            <a:chOff x="0" y="0"/>
            <a:chExt cx="1081272" cy="1106047"/>
          </a:xfrm>
        </p:grpSpPr>
        <p:sp>
          <p:nvSpPr>
            <p:cNvPr id="55" name="圆角矩形 4"/>
            <p:cNvSpPr>
              <a:spLocks noChangeAspect="1" noChangeArrowheads="1"/>
            </p:cNvSpPr>
            <p:nvPr/>
          </p:nvSpPr>
          <p:spPr bwMode="auto">
            <a:xfrm rot="1800000">
              <a:off x="0" y="0"/>
              <a:ext cx="1080000" cy="1080000"/>
            </a:xfrm>
            <a:prstGeom prst="roundRect">
              <a:avLst>
                <a:gd name="adj" fmla="val 30000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txBody>
            <a:bodyPr anchor="ctr" anchorCtr="0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rgbClr val="FFFFFF"/>
                </a:solidFill>
                <a:sym typeface="+mn-ea"/>
              </a:endParaRPr>
            </a:p>
          </p:txBody>
        </p:sp>
        <p:sp>
          <p:nvSpPr>
            <p:cNvPr id="56" name="圆角矩形 5"/>
            <p:cNvSpPr>
              <a:spLocks noChangeAspect="1"/>
            </p:cNvSpPr>
            <p:nvPr/>
          </p:nvSpPr>
          <p:spPr>
            <a:xfrm rot="2700000">
              <a:off x="1272" y="26047"/>
              <a:ext cx="1080000" cy="1080000"/>
            </a:xfrm>
            <a:prstGeom prst="roundRect">
              <a:avLst>
                <a:gd name="adj" fmla="val 30000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txBody>
            <a:bodyPr anchor="ctr" anchorCtr="0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rgbClr val="FFFFFF"/>
                </a:solidFill>
                <a:latin typeface="Segoe UI" panose="020B0502040204020203" pitchFamily="34" charset="0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57" name="组合 2"/>
          <p:cNvGrpSpPr>
            <a:grpSpLocks noChangeAspect="1"/>
          </p:cNvGrpSpPr>
          <p:nvPr/>
        </p:nvGrpSpPr>
        <p:grpSpPr>
          <a:xfrm>
            <a:off x="10309225" y="4625975"/>
            <a:ext cx="1079500" cy="1104900"/>
            <a:chOff x="0" y="0"/>
            <a:chExt cx="1081272" cy="1106047"/>
          </a:xfrm>
        </p:grpSpPr>
        <p:sp>
          <p:nvSpPr>
            <p:cNvPr id="58" name="圆角矩形 57"/>
            <p:cNvSpPr>
              <a:spLocks noChangeAspect="1" noChangeArrowheads="1"/>
            </p:cNvSpPr>
            <p:nvPr/>
          </p:nvSpPr>
          <p:spPr bwMode="auto">
            <a:xfrm rot="1800000">
              <a:off x="0" y="0"/>
              <a:ext cx="1080000" cy="1080000"/>
            </a:xfrm>
            <a:prstGeom prst="roundRect">
              <a:avLst>
                <a:gd name="adj" fmla="val 30000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txBody>
            <a:bodyPr anchor="ctr" anchorCtr="0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charset="-122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rgbClr val="FFFFFF"/>
                </a:solidFill>
                <a:sym typeface="+mn-ea"/>
              </a:endParaRPr>
            </a:p>
          </p:txBody>
        </p:sp>
        <p:sp>
          <p:nvSpPr>
            <p:cNvPr id="59" name="圆角矩形 5"/>
            <p:cNvSpPr>
              <a:spLocks noChangeAspect="1"/>
            </p:cNvSpPr>
            <p:nvPr/>
          </p:nvSpPr>
          <p:spPr>
            <a:xfrm rot="2700000">
              <a:off x="1272" y="26047"/>
              <a:ext cx="1080000" cy="1080000"/>
            </a:xfrm>
            <a:prstGeom prst="roundRect">
              <a:avLst>
                <a:gd name="adj" fmla="val 30000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</a:ln>
          </p:spPr>
          <p:txBody>
            <a:bodyPr anchor="ctr" anchorCtr="0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rgbClr val="FFFFFF"/>
                </a:solidFill>
                <a:latin typeface="Segoe UI" panose="020B0502040204020203" pitchFamily="34" charset="0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60" name="文本框 22"/>
          <p:cNvSpPr txBox="1"/>
          <p:nvPr/>
        </p:nvSpPr>
        <p:spPr>
          <a:xfrm>
            <a:off x="8143875" y="4991100"/>
            <a:ext cx="1189038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750万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户</a:t>
            </a:r>
          </a:p>
        </p:txBody>
      </p:sp>
      <p:sp>
        <p:nvSpPr>
          <p:cNvPr id="61" name="文本框 22"/>
          <p:cNvSpPr txBox="1"/>
          <p:nvPr/>
        </p:nvSpPr>
        <p:spPr>
          <a:xfrm>
            <a:off x="10039350" y="4902200"/>
            <a:ext cx="1600200" cy="687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12700" algn="ctr" eaLnBrk="0" hangingPunct="0">
              <a:spcBef>
                <a:spcPts val="90"/>
              </a:spcBef>
            </a:pP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逾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31亿</a:t>
            </a:r>
          </a:p>
          <a:p>
            <a:pPr marL="12700" algn="ctr" eaLnBrk="0" hangingPunct="0">
              <a:spcBef>
                <a:spcPts val="90"/>
              </a:spcBef>
            </a:pPr>
            <a:r>
              <a:rPr lang="en-US" altLang="zh-CN" sz="1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人次/年</a:t>
            </a:r>
          </a:p>
        </p:txBody>
      </p:sp>
      <p:sp>
        <p:nvSpPr>
          <p:cNvPr id="62" name="文本框 10"/>
          <p:cNvSpPr txBox="1"/>
          <p:nvPr/>
        </p:nvSpPr>
        <p:spPr>
          <a:xfrm>
            <a:off x="6028373" y="5938203"/>
            <a:ext cx="120650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公交员工</a:t>
            </a:r>
          </a:p>
          <a:p>
            <a:endParaRPr lang="zh-CN" altLang="en-US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12"/>
          <p:cNvSpPr txBox="1"/>
          <p:nvPr/>
        </p:nvSpPr>
        <p:spPr>
          <a:xfrm>
            <a:off x="7364413" y="5997575"/>
            <a:ext cx="250666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公交服务覆盖消费家庭</a:t>
            </a:r>
          </a:p>
        </p:txBody>
      </p:sp>
      <p:sp>
        <p:nvSpPr>
          <p:cNvPr id="64" name="文本框 13"/>
          <p:cNvSpPr txBox="1"/>
          <p:nvPr/>
        </p:nvSpPr>
        <p:spPr>
          <a:xfrm>
            <a:off x="10160000" y="5954395"/>
            <a:ext cx="227806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公交服务人流</a:t>
            </a:r>
          </a:p>
        </p:txBody>
      </p:sp>
      <p:sp>
        <p:nvSpPr>
          <p:cNvPr id="65" name="文本框 9"/>
          <p:cNvSpPr txBox="1"/>
          <p:nvPr/>
        </p:nvSpPr>
        <p:spPr>
          <a:xfrm>
            <a:off x="699770" y="2680018"/>
            <a:ext cx="2005013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 fontAlgn="base">
              <a:lnSpc>
                <a:spcPct val="100000"/>
              </a:lnSpc>
              <a:buClrTx/>
              <a:buSzTx/>
              <a:buNone/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r>
              <a:rPr sz="1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15万平米</a:t>
            </a:r>
          </a:p>
          <a:p>
            <a:pPr algn="ctr" fontAlgn="base">
              <a:lnSpc>
                <a:spcPct val="100000"/>
              </a:lnSpc>
              <a:buClrTx/>
              <a:buSzTx/>
              <a:buNone/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r>
              <a: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物流仓储用地</a:t>
            </a:r>
          </a:p>
        </p:txBody>
      </p:sp>
      <p:sp>
        <p:nvSpPr>
          <p:cNvPr id="66" name="圆角矩形"/>
          <p:cNvSpPr/>
          <p:nvPr/>
        </p:nvSpPr>
        <p:spPr>
          <a:xfrm>
            <a:off x="879475" y="2543175"/>
            <a:ext cx="1698625" cy="920750"/>
          </a:xfrm>
          <a:prstGeom prst="roundRect">
            <a:avLst>
              <a:gd name="adj" fmla="val 7230"/>
            </a:avLst>
          </a:prstGeom>
          <a:noFill/>
          <a:ln w="25400" cap="flat">
            <a:solidFill>
              <a:srgbClr val="778495"/>
            </a:solidFill>
            <a:prstDash val="solid"/>
            <a:miter lim="400000"/>
          </a:ln>
          <a:effectLst/>
        </p:spPr>
        <p:txBody>
          <a:bodyPr wrap="square" lIns="33867" tIns="33867" rIns="33867" bIns="33867" numCol="1" anchor="ctr">
            <a:noAutofit/>
          </a:bodyPr>
          <a:lstStyle/>
          <a:p>
            <a:pPr algn="ctr" fontAlgn="base"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135" strike="noStrike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圆角矩形"/>
          <p:cNvSpPr/>
          <p:nvPr/>
        </p:nvSpPr>
        <p:spPr>
          <a:xfrm>
            <a:off x="3108325" y="2543175"/>
            <a:ext cx="1474788" cy="920750"/>
          </a:xfrm>
          <a:prstGeom prst="roundRect">
            <a:avLst>
              <a:gd name="adj" fmla="val 7230"/>
            </a:avLst>
          </a:prstGeom>
          <a:noFill/>
          <a:ln w="25400" cap="flat">
            <a:solidFill>
              <a:srgbClr val="778495"/>
            </a:solidFill>
            <a:prstDash val="solid"/>
            <a:miter lim="400000"/>
          </a:ln>
          <a:effectLst/>
        </p:spPr>
        <p:txBody>
          <a:bodyPr wrap="square" lIns="33867" tIns="33867" rIns="33867" bIns="33867" numCol="1" anchor="ctr">
            <a:noAutofit/>
          </a:bodyPr>
          <a:lstStyle/>
          <a:p>
            <a:pPr lvl="0" algn="ctr" fontAlgn="base">
              <a:buClrTx/>
              <a:buSzTx/>
              <a:buFontTx/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135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873125" y="1803400"/>
            <a:ext cx="1627188" cy="306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trike="noStrike" noProof="1">
                <a:solidFill>
                  <a:schemeClr val="tx1"/>
                </a:solidFill>
              </a:rPr>
              <a:t>场地仓储资源</a:t>
            </a:r>
          </a:p>
        </p:txBody>
      </p:sp>
      <p:sp>
        <p:nvSpPr>
          <p:cNvPr id="69" name="矩形 68"/>
          <p:cNvSpPr/>
          <p:nvPr/>
        </p:nvSpPr>
        <p:spPr>
          <a:xfrm>
            <a:off x="3095625" y="1816100"/>
            <a:ext cx="1589088" cy="306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base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物流车辆资源</a:t>
            </a:r>
          </a:p>
        </p:txBody>
      </p:sp>
      <p:sp>
        <p:nvSpPr>
          <p:cNvPr id="70" name="文本框 12"/>
          <p:cNvSpPr txBox="1"/>
          <p:nvPr/>
        </p:nvSpPr>
        <p:spPr>
          <a:xfrm>
            <a:off x="3148013" y="2645569"/>
            <a:ext cx="143510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numCol="1" anchor="t" anchorCtr="0">
            <a:spAutoFit/>
          </a:bodyPr>
          <a:lstStyle/>
          <a:p>
            <a:pPr lvl="0" algn="ctr" fontAlgn="base">
              <a:buClrTx/>
              <a:buSzTx/>
              <a:buFontTx/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r>
              <a:rPr sz="1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500+辆</a:t>
            </a:r>
          </a:p>
          <a:p>
            <a:pPr lvl="0" algn="ctr" fontAlgn="base">
              <a:buClrTx/>
              <a:buSzTx/>
              <a:buFontTx/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r>
              <a: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助农直通车</a:t>
            </a:r>
          </a:p>
          <a:p>
            <a:pPr lvl="0" algn="ctr" fontAlgn="base">
              <a:buClrTx/>
              <a:buSzTx/>
              <a:buFontTx/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8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1" name="文本框 14"/>
          <p:cNvSpPr txBox="1"/>
          <p:nvPr/>
        </p:nvSpPr>
        <p:spPr>
          <a:xfrm>
            <a:off x="4878705" y="2645093"/>
            <a:ext cx="19177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ctr" fontAlgn="base">
              <a:buClrTx/>
              <a:buSzTx/>
              <a:buFontTx/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r>
              <a:rPr sz="1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2万+辆</a:t>
            </a:r>
          </a:p>
          <a:p>
            <a:pPr lvl="0" algn="ctr" fontAlgn="base">
              <a:buClrTx/>
              <a:buSzTx/>
              <a:buFontTx/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r>
              <a: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公交车体广告</a:t>
            </a:r>
          </a:p>
        </p:txBody>
      </p:sp>
      <p:sp>
        <p:nvSpPr>
          <p:cNvPr id="72" name="圆角矩形"/>
          <p:cNvSpPr/>
          <p:nvPr/>
        </p:nvSpPr>
        <p:spPr>
          <a:xfrm>
            <a:off x="5121275" y="2508250"/>
            <a:ext cx="1603375" cy="920750"/>
          </a:xfrm>
          <a:prstGeom prst="roundRect">
            <a:avLst>
              <a:gd name="adj" fmla="val 7230"/>
            </a:avLst>
          </a:prstGeom>
          <a:noFill/>
          <a:ln w="25400" cap="flat">
            <a:solidFill>
              <a:srgbClr val="778495"/>
            </a:solidFill>
            <a:prstDash val="solid"/>
            <a:miter lim="400000"/>
          </a:ln>
          <a:effectLst/>
        </p:spPr>
        <p:txBody>
          <a:bodyPr wrap="square" lIns="33867" tIns="33867" rIns="33867" bIns="33867" numCol="1" anchor="ctr">
            <a:noAutofit/>
          </a:bodyPr>
          <a:lstStyle/>
          <a:p>
            <a:pPr lvl="0" algn="ctr" fontAlgn="base">
              <a:buClrTx/>
              <a:buSzTx/>
              <a:buFontTx/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135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3" name="文本框 14"/>
          <p:cNvSpPr txBox="1"/>
          <p:nvPr/>
        </p:nvSpPr>
        <p:spPr>
          <a:xfrm>
            <a:off x="7055168" y="2618740"/>
            <a:ext cx="20542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ctr" fontAlgn="base">
              <a:buClrTx/>
              <a:buSzTx/>
              <a:buFontTx/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r>
              <a:rPr sz="1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5万+</a:t>
            </a:r>
          </a:p>
          <a:p>
            <a:pPr lvl="0" algn="ctr" fontAlgn="base">
              <a:buClrTx/>
              <a:buSzTx/>
              <a:buFontTx/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r>
              <a: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大型站台广告牌</a:t>
            </a:r>
          </a:p>
        </p:txBody>
      </p:sp>
      <p:sp>
        <p:nvSpPr>
          <p:cNvPr id="74" name="圆角矩形"/>
          <p:cNvSpPr/>
          <p:nvPr/>
        </p:nvSpPr>
        <p:spPr>
          <a:xfrm>
            <a:off x="7188200" y="2474913"/>
            <a:ext cx="1789113" cy="920750"/>
          </a:xfrm>
          <a:prstGeom prst="roundRect">
            <a:avLst>
              <a:gd name="adj" fmla="val 7230"/>
            </a:avLst>
          </a:prstGeom>
          <a:noFill/>
          <a:ln w="25400" cap="flat">
            <a:solidFill>
              <a:srgbClr val="778495"/>
            </a:solidFill>
            <a:prstDash val="solid"/>
            <a:miter lim="400000"/>
          </a:ln>
          <a:effectLst/>
        </p:spPr>
        <p:txBody>
          <a:bodyPr wrap="square" lIns="33867" tIns="33867" rIns="33867" bIns="33867" numCol="1" anchor="ctr">
            <a:noAutofit/>
          </a:bodyPr>
          <a:lstStyle/>
          <a:p>
            <a:pPr lvl="0" algn="ctr" fontAlgn="base">
              <a:buClrTx/>
              <a:buSzTx/>
              <a:buFontTx/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135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121910" y="1852930"/>
            <a:ext cx="6205855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base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品宣广告资源</a:t>
            </a:r>
          </a:p>
        </p:txBody>
      </p:sp>
      <p:sp>
        <p:nvSpPr>
          <p:cNvPr id="76" name="矩形 75"/>
          <p:cNvSpPr/>
          <p:nvPr/>
        </p:nvSpPr>
        <p:spPr>
          <a:xfrm>
            <a:off x="8020050" y="3910013"/>
            <a:ext cx="2019300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base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潜在客户流量资源</a:t>
            </a:r>
          </a:p>
        </p:txBody>
      </p:sp>
      <p:sp>
        <p:nvSpPr>
          <p:cNvPr id="77" name="文本框 14"/>
          <p:cNvSpPr txBox="1"/>
          <p:nvPr/>
        </p:nvSpPr>
        <p:spPr>
          <a:xfrm>
            <a:off x="9400858" y="2618740"/>
            <a:ext cx="20542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0" algn="ctr" fontAlgn="base">
              <a:buClrTx/>
              <a:buSzTx/>
              <a:buFontTx/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r>
              <a:rPr sz="1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5万+</a:t>
            </a:r>
          </a:p>
          <a:p>
            <a:pPr lvl="0" algn="ctr" fontAlgn="base">
              <a:buClrTx/>
              <a:buSzTx/>
              <a:buFontTx/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r>
              <a: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车内广告显示屏</a:t>
            </a:r>
          </a:p>
        </p:txBody>
      </p:sp>
      <p:sp>
        <p:nvSpPr>
          <p:cNvPr id="78" name="圆角矩形"/>
          <p:cNvSpPr/>
          <p:nvPr/>
        </p:nvSpPr>
        <p:spPr>
          <a:xfrm>
            <a:off x="9537700" y="2520950"/>
            <a:ext cx="1789113" cy="920750"/>
          </a:xfrm>
          <a:prstGeom prst="roundRect">
            <a:avLst>
              <a:gd name="adj" fmla="val 7230"/>
            </a:avLst>
          </a:prstGeom>
          <a:noFill/>
          <a:ln w="25400" cap="flat">
            <a:solidFill>
              <a:srgbClr val="778495"/>
            </a:solidFill>
            <a:prstDash val="solid"/>
            <a:miter lim="400000"/>
          </a:ln>
          <a:effectLst/>
        </p:spPr>
        <p:txBody>
          <a:bodyPr wrap="square" lIns="33867" tIns="33867" rIns="33867" bIns="33867" numCol="1" anchor="ctr">
            <a:noAutofit/>
          </a:bodyPr>
          <a:lstStyle/>
          <a:p>
            <a:pPr lvl="0" algn="ctr" fontAlgn="base">
              <a:buClrTx/>
              <a:buSzTx/>
              <a:buFontTx/>
              <a:defRPr sz="3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2135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9" name="文本框 3"/>
          <p:cNvSpPr txBox="1"/>
          <p:nvPr/>
        </p:nvSpPr>
        <p:spPr>
          <a:xfrm>
            <a:off x="5717540" y="6280150"/>
            <a:ext cx="1784350" cy="3063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（含社会聘用人员）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227672" y="461614"/>
            <a:ext cx="8528685" cy="598805"/>
            <a:chOff x="4518512" y="2209083"/>
            <a:chExt cx="8528685" cy="598805"/>
          </a:xfrm>
        </p:grpSpPr>
        <p:sp>
          <p:nvSpPr>
            <p:cNvPr id="31" name="Freeform 24"/>
            <p:cNvSpPr/>
            <p:nvPr/>
          </p:nvSpPr>
          <p:spPr bwMode="auto">
            <a:xfrm>
              <a:off x="4518512" y="2209083"/>
              <a:ext cx="8528685" cy="59880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95000"/>
              </a:schemeClr>
            </a:solidFill>
            <a:ln w="6350" cap="flat">
              <a:solidFill>
                <a:schemeClr val="bg1"/>
              </a:solidFill>
              <a:prstDash val="sysDot"/>
              <a:miter lim="800000"/>
            </a:ln>
          </p:spPr>
          <p:txBody>
            <a:bodyPr vert="horz" wrap="square" lIns="91404" tIns="45702" rIns="91404" bIns="45702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31353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618842" y="2269408"/>
              <a:ext cx="810450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股东背景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国企资源强力覆盖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704" t="37592" r="24278" b="36707"/>
          <a:stretch>
            <a:fillRect/>
          </a:stretch>
        </p:blipFill>
        <p:spPr>
          <a:xfrm>
            <a:off x="9980295" y="398145"/>
            <a:ext cx="1834515" cy="6781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4550" y="4215130"/>
            <a:ext cx="4646930" cy="23501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367665" y="58483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1.2.2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8794750" y="4097020"/>
            <a:ext cx="975995" cy="82994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>
              <a:lnSpc>
                <a:spcPct val="100000"/>
              </a:lnSpc>
              <a:buClrTx/>
              <a:buSzTx/>
              <a:buNone/>
            </a:pPr>
            <a:r>
              <a:rPr lang="zh-CN" altLang="en-US" sz="2400" b="1"/>
              <a:t>公交</a:t>
            </a:r>
          </a:p>
          <a:p>
            <a:pPr algn="l" defTabSz="457200">
              <a:lnSpc>
                <a:spcPct val="100000"/>
              </a:lnSpc>
              <a:buClrTx/>
              <a:buSzTx/>
              <a:buNone/>
            </a:pPr>
            <a:r>
              <a:rPr lang="zh-CN" altLang="en-US" sz="2400" b="1"/>
              <a:t>君鼎</a:t>
            </a:r>
          </a:p>
        </p:txBody>
      </p:sp>
      <p:sp>
        <p:nvSpPr>
          <p:cNvPr id="53" name="Freeform 18"/>
          <p:cNvSpPr/>
          <p:nvPr/>
        </p:nvSpPr>
        <p:spPr bwMode="auto">
          <a:xfrm>
            <a:off x="404341" y="461612"/>
            <a:ext cx="598856" cy="5988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313530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227672" y="461614"/>
            <a:ext cx="8528685" cy="598805"/>
            <a:chOff x="4518512" y="2209083"/>
            <a:chExt cx="8528685" cy="598805"/>
          </a:xfrm>
        </p:grpSpPr>
        <p:sp>
          <p:nvSpPr>
            <p:cNvPr id="31" name="Freeform 24"/>
            <p:cNvSpPr/>
            <p:nvPr/>
          </p:nvSpPr>
          <p:spPr bwMode="auto">
            <a:xfrm>
              <a:off x="4518512" y="2209083"/>
              <a:ext cx="8528685" cy="59880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95000"/>
              </a:schemeClr>
            </a:solidFill>
            <a:ln w="6350" cap="flat">
              <a:solidFill>
                <a:schemeClr val="bg1"/>
              </a:solidFill>
              <a:prstDash val="sysDot"/>
              <a:miter lim="800000"/>
            </a:ln>
          </p:spPr>
          <p:txBody>
            <a:bodyPr vert="horz" wrap="square" lIns="91404" tIns="45702" rIns="91404" bIns="45702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31353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618842" y="2269408"/>
              <a:ext cx="810450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股东背景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社会资本充分参与</a:t>
              </a:r>
              <a:endPara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20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704" t="37592" r="24278" b="36707"/>
          <a:stretch>
            <a:fillRect/>
          </a:stretch>
        </p:blipFill>
        <p:spPr>
          <a:xfrm>
            <a:off x="9980295" y="398145"/>
            <a:ext cx="1834515" cy="678180"/>
          </a:xfrm>
          <a:prstGeom prst="rect">
            <a:avLst/>
          </a:prstGeom>
        </p:spPr>
      </p:pic>
      <p:sp>
        <p:nvSpPr>
          <p:cNvPr id="843" name="形状"/>
          <p:cNvSpPr/>
          <p:nvPr>
            <p:custDataLst>
              <p:tags r:id="rId1"/>
            </p:custDataLst>
          </p:nvPr>
        </p:nvSpPr>
        <p:spPr>
          <a:xfrm>
            <a:off x="6013067" y="5328929"/>
            <a:ext cx="1054119" cy="252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14" y="21600"/>
                </a:moveTo>
                <a:lnTo>
                  <a:pt x="19329" y="16287"/>
                </a:lnTo>
                <a:lnTo>
                  <a:pt x="21600" y="10858"/>
                </a:lnTo>
                <a:lnTo>
                  <a:pt x="19329" y="5313"/>
                </a:lnTo>
                <a:lnTo>
                  <a:pt x="17114" y="0"/>
                </a:lnTo>
                <a:lnTo>
                  <a:pt x="17114" y="6006"/>
                </a:lnTo>
                <a:lnTo>
                  <a:pt x="0" y="6006"/>
                </a:lnTo>
                <a:lnTo>
                  <a:pt x="0" y="15594"/>
                </a:lnTo>
                <a:lnTo>
                  <a:pt x="17114" y="15594"/>
                </a:lnTo>
                <a:lnTo>
                  <a:pt x="17114" y="21600"/>
                </a:lnTo>
                <a:close/>
              </a:path>
            </a:pathLst>
          </a:custGeom>
          <a:solidFill>
            <a:srgbClr val="FFFFFF">
              <a:lumMod val="85000"/>
            </a:srgbClr>
          </a:solidFill>
          <a:ln w="12700">
            <a:miter lim="400000"/>
          </a:ln>
        </p:spPr>
        <p:txBody>
          <a:bodyPr tIns="45720" bIns="4572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61" name="任意形状 60"/>
          <p:cNvSpPr/>
          <p:nvPr>
            <p:custDataLst>
              <p:tags r:id="rId2"/>
            </p:custDataLst>
          </p:nvPr>
        </p:nvSpPr>
        <p:spPr>
          <a:xfrm>
            <a:off x="7287337" y="5419484"/>
            <a:ext cx="1409288" cy="79710"/>
          </a:xfrm>
          <a:custGeom>
            <a:avLst/>
            <a:gdLst>
              <a:gd name="connsiteX0" fmla="*/ 1313606 w 1352510"/>
              <a:gd name="connsiteY0" fmla="*/ 0 h 76510"/>
              <a:gd name="connsiteX1" fmla="*/ 1352510 w 1352510"/>
              <a:gd name="connsiteY1" fmla="*/ 38255 h 76510"/>
              <a:gd name="connsiteX2" fmla="*/ 1313606 w 1352510"/>
              <a:gd name="connsiteY2" fmla="*/ 76510 h 76510"/>
              <a:gd name="connsiteX3" fmla="*/ 1274702 w 1352510"/>
              <a:gd name="connsiteY3" fmla="*/ 38255 h 76510"/>
              <a:gd name="connsiteX4" fmla="*/ 1313606 w 1352510"/>
              <a:gd name="connsiteY4" fmla="*/ 0 h 76510"/>
              <a:gd name="connsiteX5" fmla="*/ 1059443 w 1352510"/>
              <a:gd name="connsiteY5" fmla="*/ 0 h 76510"/>
              <a:gd name="connsiteX6" fmla="*/ 1098347 w 1352510"/>
              <a:gd name="connsiteY6" fmla="*/ 38255 h 76510"/>
              <a:gd name="connsiteX7" fmla="*/ 1059443 w 1352510"/>
              <a:gd name="connsiteY7" fmla="*/ 76510 h 76510"/>
              <a:gd name="connsiteX8" fmla="*/ 1020539 w 1352510"/>
              <a:gd name="connsiteY8" fmla="*/ 38255 h 76510"/>
              <a:gd name="connsiteX9" fmla="*/ 1059443 w 1352510"/>
              <a:gd name="connsiteY9" fmla="*/ 0 h 76510"/>
              <a:gd name="connsiteX10" fmla="*/ 803984 w 1352510"/>
              <a:gd name="connsiteY10" fmla="*/ 0 h 76510"/>
              <a:gd name="connsiteX11" fmla="*/ 841591 w 1352510"/>
              <a:gd name="connsiteY11" fmla="*/ 38255 h 76510"/>
              <a:gd name="connsiteX12" fmla="*/ 803984 w 1352510"/>
              <a:gd name="connsiteY12" fmla="*/ 76510 h 76510"/>
              <a:gd name="connsiteX13" fmla="*/ 766377 w 1352510"/>
              <a:gd name="connsiteY13" fmla="*/ 38255 h 76510"/>
              <a:gd name="connsiteX14" fmla="*/ 803984 w 1352510"/>
              <a:gd name="connsiteY14" fmla="*/ 0 h 76510"/>
              <a:gd name="connsiteX15" fmla="*/ 548525 w 1352510"/>
              <a:gd name="connsiteY15" fmla="*/ 0 h 76510"/>
              <a:gd name="connsiteX16" fmla="*/ 587429 w 1352510"/>
              <a:gd name="connsiteY16" fmla="*/ 38255 h 76510"/>
              <a:gd name="connsiteX17" fmla="*/ 548525 w 1352510"/>
              <a:gd name="connsiteY17" fmla="*/ 76510 h 76510"/>
              <a:gd name="connsiteX18" fmla="*/ 509621 w 1352510"/>
              <a:gd name="connsiteY18" fmla="*/ 38255 h 76510"/>
              <a:gd name="connsiteX19" fmla="*/ 548525 w 1352510"/>
              <a:gd name="connsiteY19" fmla="*/ 0 h 76510"/>
              <a:gd name="connsiteX20" fmla="*/ 294362 w 1352510"/>
              <a:gd name="connsiteY20" fmla="*/ 0 h 76510"/>
              <a:gd name="connsiteX21" fmla="*/ 333266 w 1352510"/>
              <a:gd name="connsiteY21" fmla="*/ 38255 h 76510"/>
              <a:gd name="connsiteX22" fmla="*/ 294362 w 1352510"/>
              <a:gd name="connsiteY22" fmla="*/ 76510 h 76510"/>
              <a:gd name="connsiteX23" fmla="*/ 255458 w 1352510"/>
              <a:gd name="connsiteY23" fmla="*/ 38255 h 76510"/>
              <a:gd name="connsiteX24" fmla="*/ 294362 w 1352510"/>
              <a:gd name="connsiteY24" fmla="*/ 0 h 76510"/>
              <a:gd name="connsiteX25" fmla="*/ 37607 w 1352510"/>
              <a:gd name="connsiteY25" fmla="*/ 0 h 76510"/>
              <a:gd name="connsiteX26" fmla="*/ 75214 w 1352510"/>
              <a:gd name="connsiteY26" fmla="*/ 38255 h 76510"/>
              <a:gd name="connsiteX27" fmla="*/ 37607 w 1352510"/>
              <a:gd name="connsiteY27" fmla="*/ 76510 h 76510"/>
              <a:gd name="connsiteX28" fmla="*/ 0 w 1352510"/>
              <a:gd name="connsiteY28" fmla="*/ 38255 h 76510"/>
              <a:gd name="connsiteX29" fmla="*/ 37607 w 1352510"/>
              <a:gd name="connsiteY29" fmla="*/ 0 h 7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52510" h="76510">
                <a:moveTo>
                  <a:pt x="1313606" y="0"/>
                </a:moveTo>
                <a:cubicBezTo>
                  <a:pt x="1335092" y="0"/>
                  <a:pt x="1352510" y="17127"/>
                  <a:pt x="1352510" y="38255"/>
                </a:cubicBezTo>
                <a:cubicBezTo>
                  <a:pt x="1352510" y="59383"/>
                  <a:pt x="1335092" y="76510"/>
                  <a:pt x="1313606" y="76510"/>
                </a:cubicBezTo>
                <a:cubicBezTo>
                  <a:pt x="1292120" y="76510"/>
                  <a:pt x="1274702" y="59383"/>
                  <a:pt x="1274702" y="38255"/>
                </a:cubicBezTo>
                <a:cubicBezTo>
                  <a:pt x="1274702" y="17127"/>
                  <a:pt x="1292120" y="0"/>
                  <a:pt x="1313606" y="0"/>
                </a:cubicBezTo>
                <a:close/>
                <a:moveTo>
                  <a:pt x="1059443" y="0"/>
                </a:moveTo>
                <a:cubicBezTo>
                  <a:pt x="1080929" y="0"/>
                  <a:pt x="1098347" y="17127"/>
                  <a:pt x="1098347" y="38255"/>
                </a:cubicBezTo>
                <a:cubicBezTo>
                  <a:pt x="1098347" y="59383"/>
                  <a:pt x="1080929" y="76510"/>
                  <a:pt x="1059443" y="76510"/>
                </a:cubicBezTo>
                <a:cubicBezTo>
                  <a:pt x="1037957" y="76510"/>
                  <a:pt x="1020539" y="59383"/>
                  <a:pt x="1020539" y="38255"/>
                </a:cubicBezTo>
                <a:cubicBezTo>
                  <a:pt x="1020539" y="17127"/>
                  <a:pt x="1037957" y="0"/>
                  <a:pt x="1059443" y="0"/>
                </a:cubicBezTo>
                <a:close/>
                <a:moveTo>
                  <a:pt x="803984" y="0"/>
                </a:moveTo>
                <a:cubicBezTo>
                  <a:pt x="824754" y="0"/>
                  <a:pt x="841591" y="17127"/>
                  <a:pt x="841591" y="38255"/>
                </a:cubicBezTo>
                <a:cubicBezTo>
                  <a:pt x="841591" y="59383"/>
                  <a:pt x="824754" y="76510"/>
                  <a:pt x="803984" y="76510"/>
                </a:cubicBezTo>
                <a:cubicBezTo>
                  <a:pt x="783214" y="76510"/>
                  <a:pt x="766377" y="59383"/>
                  <a:pt x="766377" y="38255"/>
                </a:cubicBezTo>
                <a:cubicBezTo>
                  <a:pt x="766377" y="17127"/>
                  <a:pt x="783214" y="0"/>
                  <a:pt x="803984" y="0"/>
                </a:cubicBezTo>
                <a:close/>
                <a:moveTo>
                  <a:pt x="548525" y="0"/>
                </a:moveTo>
                <a:cubicBezTo>
                  <a:pt x="570011" y="0"/>
                  <a:pt x="587429" y="17127"/>
                  <a:pt x="587429" y="38255"/>
                </a:cubicBezTo>
                <a:cubicBezTo>
                  <a:pt x="587429" y="59383"/>
                  <a:pt x="570011" y="76510"/>
                  <a:pt x="548525" y="76510"/>
                </a:cubicBezTo>
                <a:cubicBezTo>
                  <a:pt x="527039" y="76510"/>
                  <a:pt x="509621" y="59383"/>
                  <a:pt x="509621" y="38255"/>
                </a:cubicBezTo>
                <a:cubicBezTo>
                  <a:pt x="509621" y="17127"/>
                  <a:pt x="527039" y="0"/>
                  <a:pt x="548525" y="0"/>
                </a:cubicBezTo>
                <a:close/>
                <a:moveTo>
                  <a:pt x="294362" y="0"/>
                </a:moveTo>
                <a:cubicBezTo>
                  <a:pt x="315848" y="0"/>
                  <a:pt x="333266" y="17127"/>
                  <a:pt x="333266" y="38255"/>
                </a:cubicBezTo>
                <a:cubicBezTo>
                  <a:pt x="333266" y="59383"/>
                  <a:pt x="315848" y="76510"/>
                  <a:pt x="294362" y="76510"/>
                </a:cubicBezTo>
                <a:cubicBezTo>
                  <a:pt x="272876" y="76510"/>
                  <a:pt x="255458" y="59383"/>
                  <a:pt x="255458" y="38255"/>
                </a:cubicBezTo>
                <a:cubicBezTo>
                  <a:pt x="255458" y="17127"/>
                  <a:pt x="272876" y="0"/>
                  <a:pt x="294362" y="0"/>
                </a:cubicBezTo>
                <a:close/>
                <a:moveTo>
                  <a:pt x="37607" y="0"/>
                </a:moveTo>
                <a:cubicBezTo>
                  <a:pt x="58377" y="0"/>
                  <a:pt x="75214" y="17127"/>
                  <a:pt x="75214" y="38255"/>
                </a:cubicBezTo>
                <a:cubicBezTo>
                  <a:pt x="75214" y="59383"/>
                  <a:pt x="58377" y="76510"/>
                  <a:pt x="37607" y="76510"/>
                </a:cubicBezTo>
                <a:cubicBezTo>
                  <a:pt x="16837" y="76510"/>
                  <a:pt x="0" y="59383"/>
                  <a:pt x="0" y="38255"/>
                </a:cubicBezTo>
                <a:cubicBezTo>
                  <a:pt x="0" y="17127"/>
                  <a:pt x="16837" y="0"/>
                  <a:pt x="37607" y="0"/>
                </a:cubicBezTo>
                <a:close/>
              </a:path>
            </a:pathLst>
          </a:custGeom>
          <a:solidFill>
            <a:srgbClr val="FFFFFF">
              <a:lumMod val="85000"/>
            </a:srgbClr>
          </a:solidFill>
          <a:ln w="12700">
            <a:miter lim="400000"/>
          </a:ln>
        </p:spPr>
        <p:txBody>
          <a:bodyPr wrap="square" tIns="45720" bIns="4572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861" name="形状"/>
          <p:cNvSpPr/>
          <p:nvPr>
            <p:custDataLst>
              <p:tags r:id="rId3"/>
            </p:custDataLst>
          </p:nvPr>
        </p:nvSpPr>
        <p:spPr>
          <a:xfrm>
            <a:off x="8283436" y="3259190"/>
            <a:ext cx="1113766" cy="284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11" y="21600"/>
                </a:moveTo>
                <a:lnTo>
                  <a:pt x="19205" y="16152"/>
                </a:lnTo>
                <a:lnTo>
                  <a:pt x="21600" y="10768"/>
                </a:lnTo>
                <a:lnTo>
                  <a:pt x="19205" y="5321"/>
                </a:lnTo>
                <a:lnTo>
                  <a:pt x="16811" y="0"/>
                </a:lnTo>
                <a:lnTo>
                  <a:pt x="16811" y="6081"/>
                </a:lnTo>
                <a:lnTo>
                  <a:pt x="0" y="6081"/>
                </a:lnTo>
                <a:lnTo>
                  <a:pt x="0" y="15519"/>
                </a:lnTo>
                <a:lnTo>
                  <a:pt x="16811" y="15519"/>
                </a:lnTo>
                <a:lnTo>
                  <a:pt x="16811" y="21600"/>
                </a:lnTo>
                <a:close/>
              </a:path>
            </a:pathLst>
          </a:custGeom>
          <a:solidFill>
            <a:srgbClr val="FFFFFF">
              <a:lumMod val="85000"/>
            </a:srgbClr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862" name="圆形"/>
          <p:cNvSpPr/>
          <p:nvPr>
            <p:custDataLst>
              <p:tags r:id="rId4"/>
            </p:custDataLst>
          </p:nvPr>
        </p:nvSpPr>
        <p:spPr>
          <a:xfrm>
            <a:off x="4601067" y="3362216"/>
            <a:ext cx="81336" cy="82421"/>
          </a:xfrm>
          <a:prstGeom prst="ellipse">
            <a:avLst/>
          </a:prstGeom>
          <a:solidFill>
            <a:srgbClr val="FFFFFF">
              <a:lumMod val="85000"/>
            </a:srgbClr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863" name="圆形"/>
          <p:cNvSpPr/>
          <p:nvPr>
            <p:custDataLst>
              <p:tags r:id="rId5"/>
            </p:custDataLst>
          </p:nvPr>
        </p:nvSpPr>
        <p:spPr>
          <a:xfrm>
            <a:off x="4866224" y="3362216"/>
            <a:ext cx="81336" cy="82421"/>
          </a:xfrm>
          <a:prstGeom prst="ellipse">
            <a:avLst/>
          </a:prstGeom>
          <a:solidFill>
            <a:srgbClr val="FFFFFF">
              <a:lumMod val="85000"/>
            </a:srgbClr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864" name="圆形"/>
          <p:cNvSpPr/>
          <p:nvPr>
            <p:custDataLst>
              <p:tags r:id="rId6"/>
            </p:custDataLst>
          </p:nvPr>
        </p:nvSpPr>
        <p:spPr>
          <a:xfrm>
            <a:off x="5133550" y="3362216"/>
            <a:ext cx="78625" cy="82421"/>
          </a:xfrm>
          <a:prstGeom prst="ellipse">
            <a:avLst/>
          </a:prstGeom>
          <a:solidFill>
            <a:srgbClr val="FFFFFF">
              <a:lumMod val="85000"/>
            </a:srgbClr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865" name="圆形"/>
          <p:cNvSpPr/>
          <p:nvPr>
            <p:custDataLst>
              <p:tags r:id="rId7"/>
            </p:custDataLst>
          </p:nvPr>
        </p:nvSpPr>
        <p:spPr>
          <a:xfrm>
            <a:off x="5398706" y="3362216"/>
            <a:ext cx="78625" cy="82421"/>
          </a:xfrm>
          <a:prstGeom prst="ellipse">
            <a:avLst/>
          </a:prstGeom>
          <a:solidFill>
            <a:srgbClr val="FFFFFF">
              <a:lumMod val="85000"/>
            </a:srgbClr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866" name="圆形"/>
          <p:cNvSpPr/>
          <p:nvPr>
            <p:custDataLst>
              <p:tags r:id="rId8"/>
            </p:custDataLst>
          </p:nvPr>
        </p:nvSpPr>
        <p:spPr>
          <a:xfrm>
            <a:off x="5660067" y="3362216"/>
            <a:ext cx="81336" cy="82421"/>
          </a:xfrm>
          <a:prstGeom prst="ellipse">
            <a:avLst/>
          </a:prstGeom>
          <a:solidFill>
            <a:srgbClr val="FFFFFF">
              <a:lumMod val="85000"/>
            </a:srgbClr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867" name="圆形"/>
          <p:cNvSpPr/>
          <p:nvPr>
            <p:custDataLst>
              <p:tags r:id="rId9"/>
            </p:custDataLst>
          </p:nvPr>
        </p:nvSpPr>
        <p:spPr>
          <a:xfrm>
            <a:off x="5927935" y="3362216"/>
            <a:ext cx="78625" cy="82421"/>
          </a:xfrm>
          <a:prstGeom prst="ellipse">
            <a:avLst/>
          </a:prstGeom>
          <a:solidFill>
            <a:srgbClr val="FFFFFF">
              <a:lumMod val="85000"/>
            </a:srgbClr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868" name="圆形"/>
          <p:cNvSpPr/>
          <p:nvPr>
            <p:custDataLst>
              <p:tags r:id="rId10"/>
            </p:custDataLst>
          </p:nvPr>
        </p:nvSpPr>
        <p:spPr>
          <a:xfrm>
            <a:off x="6194176" y="3362216"/>
            <a:ext cx="81336" cy="82421"/>
          </a:xfrm>
          <a:prstGeom prst="ellipse">
            <a:avLst/>
          </a:prstGeom>
          <a:solidFill>
            <a:srgbClr val="FFFFFF">
              <a:lumMod val="85000"/>
            </a:srgbClr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869" name="圆形"/>
          <p:cNvSpPr/>
          <p:nvPr>
            <p:custDataLst>
              <p:tags r:id="rId11"/>
            </p:custDataLst>
          </p:nvPr>
        </p:nvSpPr>
        <p:spPr>
          <a:xfrm>
            <a:off x="6458790" y="3362216"/>
            <a:ext cx="81336" cy="82421"/>
          </a:xfrm>
          <a:prstGeom prst="ellipse">
            <a:avLst/>
          </a:prstGeom>
          <a:solidFill>
            <a:srgbClr val="FFFFFF">
              <a:lumMod val="85000"/>
            </a:srgbClr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877" name="形状"/>
          <p:cNvSpPr/>
          <p:nvPr>
            <p:custDataLst>
              <p:tags r:id="rId12"/>
            </p:custDataLst>
          </p:nvPr>
        </p:nvSpPr>
        <p:spPr>
          <a:xfrm>
            <a:off x="2131695" y="3116580"/>
            <a:ext cx="2470457" cy="2479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2" h="21540" extrusionOk="0">
                <a:moveTo>
                  <a:pt x="9524" y="21532"/>
                </a:moveTo>
                <a:cubicBezTo>
                  <a:pt x="9760" y="21579"/>
                  <a:pt x="10019" y="21414"/>
                  <a:pt x="10090" y="21179"/>
                </a:cubicBezTo>
                <a:cubicBezTo>
                  <a:pt x="10207" y="20707"/>
                  <a:pt x="10207" y="20707"/>
                  <a:pt x="10207" y="20707"/>
                </a:cubicBezTo>
                <a:cubicBezTo>
                  <a:pt x="10278" y="20472"/>
                  <a:pt x="10537" y="20283"/>
                  <a:pt x="10773" y="20283"/>
                </a:cubicBezTo>
                <a:cubicBezTo>
                  <a:pt x="11338" y="20283"/>
                  <a:pt x="11880" y="20236"/>
                  <a:pt x="12422" y="20142"/>
                </a:cubicBezTo>
                <a:cubicBezTo>
                  <a:pt x="12657" y="20095"/>
                  <a:pt x="12940" y="20236"/>
                  <a:pt x="13058" y="20448"/>
                </a:cubicBezTo>
                <a:cubicBezTo>
                  <a:pt x="13270" y="20896"/>
                  <a:pt x="13270" y="20896"/>
                  <a:pt x="13270" y="20896"/>
                </a:cubicBezTo>
                <a:cubicBezTo>
                  <a:pt x="13364" y="21131"/>
                  <a:pt x="13646" y="21249"/>
                  <a:pt x="13882" y="21155"/>
                </a:cubicBezTo>
                <a:cubicBezTo>
                  <a:pt x="15083" y="20707"/>
                  <a:pt x="15083" y="20707"/>
                  <a:pt x="15083" y="20707"/>
                </a:cubicBezTo>
                <a:cubicBezTo>
                  <a:pt x="15295" y="20637"/>
                  <a:pt x="15437" y="20378"/>
                  <a:pt x="15390" y="20119"/>
                </a:cubicBezTo>
                <a:cubicBezTo>
                  <a:pt x="15248" y="19647"/>
                  <a:pt x="15248" y="19647"/>
                  <a:pt x="15248" y="19647"/>
                </a:cubicBezTo>
                <a:cubicBezTo>
                  <a:pt x="15178" y="19412"/>
                  <a:pt x="15319" y="19129"/>
                  <a:pt x="15531" y="18988"/>
                </a:cubicBezTo>
                <a:cubicBezTo>
                  <a:pt x="16002" y="18729"/>
                  <a:pt x="16450" y="18399"/>
                  <a:pt x="16874" y="18046"/>
                </a:cubicBezTo>
                <a:cubicBezTo>
                  <a:pt x="17062" y="17881"/>
                  <a:pt x="17392" y="17857"/>
                  <a:pt x="17580" y="18022"/>
                </a:cubicBezTo>
                <a:cubicBezTo>
                  <a:pt x="17981" y="18281"/>
                  <a:pt x="17981" y="18281"/>
                  <a:pt x="17981" y="18281"/>
                </a:cubicBezTo>
                <a:cubicBezTo>
                  <a:pt x="18193" y="18446"/>
                  <a:pt x="18499" y="18399"/>
                  <a:pt x="18640" y="18211"/>
                </a:cubicBezTo>
                <a:cubicBezTo>
                  <a:pt x="19465" y="17221"/>
                  <a:pt x="19465" y="17221"/>
                  <a:pt x="19465" y="17221"/>
                </a:cubicBezTo>
                <a:cubicBezTo>
                  <a:pt x="19629" y="17033"/>
                  <a:pt x="19606" y="16750"/>
                  <a:pt x="19441" y="16562"/>
                </a:cubicBezTo>
                <a:cubicBezTo>
                  <a:pt x="19088" y="16232"/>
                  <a:pt x="19088" y="16232"/>
                  <a:pt x="19088" y="16232"/>
                </a:cubicBezTo>
                <a:cubicBezTo>
                  <a:pt x="18899" y="16044"/>
                  <a:pt x="18876" y="15737"/>
                  <a:pt x="18993" y="15525"/>
                </a:cubicBezTo>
                <a:cubicBezTo>
                  <a:pt x="19276" y="15054"/>
                  <a:pt x="19512" y="14536"/>
                  <a:pt x="19700" y="14018"/>
                </a:cubicBezTo>
                <a:cubicBezTo>
                  <a:pt x="19771" y="13782"/>
                  <a:pt x="20030" y="13617"/>
                  <a:pt x="20289" y="13641"/>
                </a:cubicBezTo>
                <a:cubicBezTo>
                  <a:pt x="20784" y="13664"/>
                  <a:pt x="20784" y="13664"/>
                  <a:pt x="20784" y="13664"/>
                </a:cubicBezTo>
                <a:cubicBezTo>
                  <a:pt x="21019" y="13688"/>
                  <a:pt x="21255" y="13523"/>
                  <a:pt x="21302" y="13264"/>
                </a:cubicBezTo>
                <a:cubicBezTo>
                  <a:pt x="21514" y="12016"/>
                  <a:pt x="21514" y="12016"/>
                  <a:pt x="21514" y="12016"/>
                </a:cubicBezTo>
                <a:cubicBezTo>
                  <a:pt x="21561" y="11757"/>
                  <a:pt x="21396" y="11521"/>
                  <a:pt x="21161" y="11450"/>
                </a:cubicBezTo>
                <a:cubicBezTo>
                  <a:pt x="20689" y="11333"/>
                  <a:pt x="20689" y="11333"/>
                  <a:pt x="20689" y="11333"/>
                </a:cubicBezTo>
                <a:cubicBezTo>
                  <a:pt x="20454" y="11262"/>
                  <a:pt x="20265" y="11003"/>
                  <a:pt x="20265" y="10767"/>
                </a:cubicBezTo>
                <a:cubicBezTo>
                  <a:pt x="20265" y="10202"/>
                  <a:pt x="20218" y="9660"/>
                  <a:pt x="20124" y="9118"/>
                </a:cubicBezTo>
                <a:cubicBezTo>
                  <a:pt x="20077" y="8859"/>
                  <a:pt x="20218" y="8577"/>
                  <a:pt x="20430" y="8482"/>
                </a:cubicBezTo>
                <a:cubicBezTo>
                  <a:pt x="20878" y="8270"/>
                  <a:pt x="20878" y="8270"/>
                  <a:pt x="20878" y="8270"/>
                </a:cubicBezTo>
                <a:cubicBezTo>
                  <a:pt x="21113" y="8176"/>
                  <a:pt x="21231" y="7894"/>
                  <a:pt x="21137" y="7658"/>
                </a:cubicBezTo>
                <a:cubicBezTo>
                  <a:pt x="20689" y="6457"/>
                  <a:pt x="20689" y="6457"/>
                  <a:pt x="20689" y="6457"/>
                </a:cubicBezTo>
                <a:cubicBezTo>
                  <a:pt x="20619" y="6221"/>
                  <a:pt x="20360" y="6103"/>
                  <a:pt x="20101" y="6150"/>
                </a:cubicBezTo>
                <a:cubicBezTo>
                  <a:pt x="19629" y="6292"/>
                  <a:pt x="19629" y="6292"/>
                  <a:pt x="19629" y="6292"/>
                </a:cubicBezTo>
                <a:cubicBezTo>
                  <a:pt x="19394" y="6362"/>
                  <a:pt x="19111" y="6221"/>
                  <a:pt x="18993" y="6009"/>
                </a:cubicBezTo>
                <a:cubicBezTo>
                  <a:pt x="18711" y="5538"/>
                  <a:pt x="18381" y="5090"/>
                  <a:pt x="18028" y="4666"/>
                </a:cubicBezTo>
                <a:cubicBezTo>
                  <a:pt x="17863" y="4478"/>
                  <a:pt x="17863" y="4148"/>
                  <a:pt x="18004" y="3960"/>
                </a:cubicBezTo>
                <a:cubicBezTo>
                  <a:pt x="18287" y="3559"/>
                  <a:pt x="18287" y="3559"/>
                  <a:pt x="18287" y="3559"/>
                </a:cubicBezTo>
                <a:cubicBezTo>
                  <a:pt x="18428" y="3347"/>
                  <a:pt x="18381" y="3041"/>
                  <a:pt x="18193" y="2900"/>
                </a:cubicBezTo>
                <a:cubicBezTo>
                  <a:pt x="17203" y="2075"/>
                  <a:pt x="17203" y="2075"/>
                  <a:pt x="17203" y="2075"/>
                </a:cubicBezTo>
                <a:cubicBezTo>
                  <a:pt x="17015" y="1911"/>
                  <a:pt x="16732" y="1934"/>
                  <a:pt x="16544" y="2099"/>
                </a:cubicBezTo>
                <a:cubicBezTo>
                  <a:pt x="16214" y="2452"/>
                  <a:pt x="16214" y="2452"/>
                  <a:pt x="16214" y="2452"/>
                </a:cubicBezTo>
                <a:cubicBezTo>
                  <a:pt x="16026" y="2617"/>
                  <a:pt x="15719" y="2664"/>
                  <a:pt x="15507" y="2547"/>
                </a:cubicBezTo>
                <a:cubicBezTo>
                  <a:pt x="15036" y="2264"/>
                  <a:pt x="14518" y="2028"/>
                  <a:pt x="14000" y="1840"/>
                </a:cubicBezTo>
                <a:cubicBezTo>
                  <a:pt x="13764" y="1746"/>
                  <a:pt x="13599" y="1487"/>
                  <a:pt x="13623" y="1251"/>
                </a:cubicBezTo>
                <a:cubicBezTo>
                  <a:pt x="13646" y="756"/>
                  <a:pt x="13646" y="756"/>
                  <a:pt x="13646" y="756"/>
                </a:cubicBezTo>
                <a:cubicBezTo>
                  <a:pt x="13670" y="521"/>
                  <a:pt x="13505" y="285"/>
                  <a:pt x="13246" y="238"/>
                </a:cubicBezTo>
                <a:cubicBezTo>
                  <a:pt x="11998" y="3"/>
                  <a:pt x="11998" y="3"/>
                  <a:pt x="11998" y="3"/>
                </a:cubicBezTo>
                <a:cubicBezTo>
                  <a:pt x="11762" y="-21"/>
                  <a:pt x="11503" y="120"/>
                  <a:pt x="11432" y="379"/>
                </a:cubicBezTo>
                <a:cubicBezTo>
                  <a:pt x="11315" y="851"/>
                  <a:pt x="11315" y="851"/>
                  <a:pt x="11315" y="851"/>
                </a:cubicBezTo>
                <a:cubicBezTo>
                  <a:pt x="11244" y="1086"/>
                  <a:pt x="10985" y="1275"/>
                  <a:pt x="10749" y="1275"/>
                </a:cubicBezTo>
                <a:cubicBezTo>
                  <a:pt x="10184" y="1275"/>
                  <a:pt x="9642" y="1322"/>
                  <a:pt x="9100" y="1416"/>
                </a:cubicBezTo>
                <a:cubicBezTo>
                  <a:pt x="8865" y="1463"/>
                  <a:pt x="8582" y="1322"/>
                  <a:pt x="8464" y="1086"/>
                </a:cubicBezTo>
                <a:cubicBezTo>
                  <a:pt x="8252" y="662"/>
                  <a:pt x="8252" y="662"/>
                  <a:pt x="8252" y="662"/>
                </a:cubicBezTo>
                <a:cubicBezTo>
                  <a:pt x="8158" y="427"/>
                  <a:pt x="7876" y="309"/>
                  <a:pt x="7640" y="403"/>
                </a:cubicBezTo>
                <a:cubicBezTo>
                  <a:pt x="6462" y="827"/>
                  <a:pt x="6462" y="827"/>
                  <a:pt x="6462" y="827"/>
                </a:cubicBezTo>
                <a:cubicBezTo>
                  <a:pt x="6227" y="921"/>
                  <a:pt x="6085" y="1180"/>
                  <a:pt x="6156" y="1439"/>
                </a:cubicBezTo>
                <a:cubicBezTo>
                  <a:pt x="6274" y="1911"/>
                  <a:pt x="6274" y="1911"/>
                  <a:pt x="6274" y="1911"/>
                </a:cubicBezTo>
                <a:cubicBezTo>
                  <a:pt x="6344" y="2146"/>
                  <a:pt x="6203" y="2429"/>
                  <a:pt x="5991" y="2547"/>
                </a:cubicBezTo>
                <a:cubicBezTo>
                  <a:pt x="5520" y="2829"/>
                  <a:pt x="5072" y="3159"/>
                  <a:pt x="4648" y="3512"/>
                </a:cubicBezTo>
                <a:cubicBezTo>
                  <a:pt x="4460" y="3654"/>
                  <a:pt x="4130" y="3677"/>
                  <a:pt x="3942" y="3536"/>
                </a:cubicBezTo>
                <a:cubicBezTo>
                  <a:pt x="3541" y="3253"/>
                  <a:pt x="3541" y="3253"/>
                  <a:pt x="3541" y="3253"/>
                </a:cubicBezTo>
                <a:cubicBezTo>
                  <a:pt x="3329" y="3112"/>
                  <a:pt x="3023" y="3159"/>
                  <a:pt x="2882" y="3347"/>
                </a:cubicBezTo>
                <a:cubicBezTo>
                  <a:pt x="2057" y="4313"/>
                  <a:pt x="2057" y="4313"/>
                  <a:pt x="2057" y="4313"/>
                </a:cubicBezTo>
                <a:cubicBezTo>
                  <a:pt x="1893" y="4525"/>
                  <a:pt x="1916" y="4808"/>
                  <a:pt x="2081" y="4996"/>
                </a:cubicBezTo>
                <a:cubicBezTo>
                  <a:pt x="2434" y="5326"/>
                  <a:pt x="2434" y="5326"/>
                  <a:pt x="2434" y="5326"/>
                </a:cubicBezTo>
                <a:cubicBezTo>
                  <a:pt x="2623" y="5514"/>
                  <a:pt x="2646" y="5821"/>
                  <a:pt x="2529" y="6033"/>
                </a:cubicBezTo>
                <a:cubicBezTo>
                  <a:pt x="2246" y="6504"/>
                  <a:pt x="2010" y="7022"/>
                  <a:pt x="1822" y="7540"/>
                </a:cubicBezTo>
                <a:cubicBezTo>
                  <a:pt x="1728" y="7776"/>
                  <a:pt x="1469" y="7941"/>
                  <a:pt x="1233" y="7917"/>
                </a:cubicBezTo>
                <a:cubicBezTo>
                  <a:pt x="738" y="7870"/>
                  <a:pt x="738" y="7870"/>
                  <a:pt x="738" y="7870"/>
                </a:cubicBezTo>
                <a:cubicBezTo>
                  <a:pt x="503" y="7870"/>
                  <a:pt x="267" y="8035"/>
                  <a:pt x="220" y="8294"/>
                </a:cubicBezTo>
                <a:cubicBezTo>
                  <a:pt x="8" y="9542"/>
                  <a:pt x="8" y="9542"/>
                  <a:pt x="8" y="9542"/>
                </a:cubicBezTo>
                <a:cubicBezTo>
                  <a:pt x="-39" y="9778"/>
                  <a:pt x="126" y="10037"/>
                  <a:pt x="361" y="10108"/>
                </a:cubicBezTo>
                <a:cubicBezTo>
                  <a:pt x="833" y="10225"/>
                  <a:pt x="833" y="10225"/>
                  <a:pt x="833" y="10225"/>
                </a:cubicBezTo>
                <a:cubicBezTo>
                  <a:pt x="1068" y="10296"/>
                  <a:pt x="1257" y="10555"/>
                  <a:pt x="1257" y="10791"/>
                </a:cubicBezTo>
                <a:cubicBezTo>
                  <a:pt x="1257" y="11356"/>
                  <a:pt x="1304" y="11898"/>
                  <a:pt x="1398" y="12440"/>
                </a:cubicBezTo>
                <a:cubicBezTo>
                  <a:pt x="1445" y="12675"/>
                  <a:pt x="1304" y="12958"/>
                  <a:pt x="1068" y="13076"/>
                </a:cubicBezTo>
                <a:cubicBezTo>
                  <a:pt x="644" y="13288"/>
                  <a:pt x="644" y="13288"/>
                  <a:pt x="644" y="13288"/>
                </a:cubicBezTo>
                <a:cubicBezTo>
                  <a:pt x="409" y="13382"/>
                  <a:pt x="291" y="13664"/>
                  <a:pt x="385" y="13900"/>
                </a:cubicBezTo>
                <a:cubicBezTo>
                  <a:pt x="833" y="15078"/>
                  <a:pt x="833" y="15078"/>
                  <a:pt x="833" y="15078"/>
                </a:cubicBezTo>
                <a:cubicBezTo>
                  <a:pt x="903" y="15313"/>
                  <a:pt x="1162" y="15455"/>
                  <a:pt x="1421" y="15384"/>
                </a:cubicBezTo>
                <a:cubicBezTo>
                  <a:pt x="1893" y="15266"/>
                  <a:pt x="1893" y="15266"/>
                  <a:pt x="1893" y="15266"/>
                </a:cubicBezTo>
                <a:cubicBezTo>
                  <a:pt x="2128" y="15196"/>
                  <a:pt x="2411" y="15337"/>
                  <a:pt x="2529" y="15549"/>
                </a:cubicBezTo>
                <a:cubicBezTo>
                  <a:pt x="2811" y="16020"/>
                  <a:pt x="3141" y="16468"/>
                  <a:pt x="3494" y="16892"/>
                </a:cubicBezTo>
                <a:cubicBezTo>
                  <a:pt x="3636" y="17080"/>
                  <a:pt x="3659" y="17410"/>
                  <a:pt x="3518" y="17598"/>
                </a:cubicBezTo>
                <a:cubicBezTo>
                  <a:pt x="3235" y="17999"/>
                  <a:pt x="3235" y="17999"/>
                  <a:pt x="3235" y="17999"/>
                </a:cubicBezTo>
                <a:cubicBezTo>
                  <a:pt x="3094" y="18211"/>
                  <a:pt x="3141" y="18493"/>
                  <a:pt x="3329" y="18658"/>
                </a:cubicBezTo>
                <a:cubicBezTo>
                  <a:pt x="4319" y="19483"/>
                  <a:pt x="4319" y="19483"/>
                  <a:pt x="4319" y="19483"/>
                </a:cubicBezTo>
                <a:cubicBezTo>
                  <a:pt x="4507" y="19647"/>
                  <a:pt x="4790" y="19624"/>
                  <a:pt x="4978" y="19459"/>
                </a:cubicBezTo>
                <a:cubicBezTo>
                  <a:pt x="5308" y="19106"/>
                  <a:pt x="5308" y="19106"/>
                  <a:pt x="5308" y="19106"/>
                </a:cubicBezTo>
                <a:cubicBezTo>
                  <a:pt x="5496" y="18917"/>
                  <a:pt x="5803" y="18894"/>
                  <a:pt x="6015" y="19011"/>
                </a:cubicBezTo>
                <a:cubicBezTo>
                  <a:pt x="6486" y="19294"/>
                  <a:pt x="7004" y="19530"/>
                  <a:pt x="7522" y="19718"/>
                </a:cubicBezTo>
                <a:cubicBezTo>
                  <a:pt x="7758" y="19789"/>
                  <a:pt x="7923" y="20048"/>
                  <a:pt x="7899" y="20307"/>
                </a:cubicBezTo>
                <a:cubicBezTo>
                  <a:pt x="7876" y="20802"/>
                  <a:pt x="7876" y="20802"/>
                  <a:pt x="7876" y="20802"/>
                </a:cubicBezTo>
                <a:cubicBezTo>
                  <a:pt x="7852" y="21037"/>
                  <a:pt x="8017" y="21273"/>
                  <a:pt x="8276" y="21320"/>
                </a:cubicBezTo>
                <a:lnTo>
                  <a:pt x="9524" y="21532"/>
                </a:lnTo>
                <a:close/>
                <a:moveTo>
                  <a:pt x="4554" y="9660"/>
                </a:moveTo>
                <a:cubicBezTo>
                  <a:pt x="5167" y="6245"/>
                  <a:pt x="8417" y="3960"/>
                  <a:pt x="11856" y="4549"/>
                </a:cubicBezTo>
                <a:cubicBezTo>
                  <a:pt x="15272" y="5138"/>
                  <a:pt x="17580" y="8412"/>
                  <a:pt x="16968" y="11851"/>
                </a:cubicBezTo>
                <a:cubicBezTo>
                  <a:pt x="16379" y="15266"/>
                  <a:pt x="13105" y="17575"/>
                  <a:pt x="9689" y="16962"/>
                </a:cubicBezTo>
                <a:cubicBezTo>
                  <a:pt x="6250" y="16373"/>
                  <a:pt x="3965" y="13099"/>
                  <a:pt x="4554" y="9660"/>
                </a:cubicBezTo>
                <a:close/>
              </a:path>
            </a:pathLst>
          </a:custGeom>
          <a:solidFill>
            <a:srgbClr val="FF3737"/>
          </a:solidFill>
          <a:ln w="12700">
            <a:miter lim="400000"/>
          </a:ln>
        </p:spPr>
        <p:txBody>
          <a:bodyPr tIns="45720" bIns="4572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879" name="圆形"/>
          <p:cNvSpPr/>
          <p:nvPr>
            <p:custDataLst>
              <p:tags r:id="rId13"/>
            </p:custDataLst>
          </p:nvPr>
        </p:nvSpPr>
        <p:spPr>
          <a:xfrm>
            <a:off x="2787808" y="3777574"/>
            <a:ext cx="1158772" cy="1160399"/>
          </a:xfrm>
          <a:prstGeom prst="ellipse">
            <a:avLst/>
          </a:prstGeom>
          <a:solidFill>
            <a:srgbClr val="FF3737"/>
          </a:solidFill>
          <a:ln w="12700">
            <a:miter lim="400000"/>
          </a:ln>
        </p:spPr>
        <p:txBody>
          <a:bodyPr tIns="45720" bIns="4572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875" name="形状"/>
          <p:cNvSpPr/>
          <p:nvPr>
            <p:custDataLst>
              <p:tags r:id="rId14"/>
            </p:custDataLst>
          </p:nvPr>
        </p:nvSpPr>
        <p:spPr>
          <a:xfrm>
            <a:off x="6246773" y="3146403"/>
            <a:ext cx="2028529" cy="2033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34" y="21600"/>
                </a:moveTo>
                <a:cubicBezTo>
                  <a:pt x="11693" y="21600"/>
                  <a:pt x="11923" y="21398"/>
                  <a:pt x="11923" y="21139"/>
                </a:cubicBezTo>
                <a:cubicBezTo>
                  <a:pt x="11981" y="20650"/>
                  <a:pt x="11981" y="20650"/>
                  <a:pt x="11981" y="20650"/>
                </a:cubicBezTo>
                <a:cubicBezTo>
                  <a:pt x="12010" y="20419"/>
                  <a:pt x="12211" y="20189"/>
                  <a:pt x="12470" y="20131"/>
                </a:cubicBezTo>
                <a:cubicBezTo>
                  <a:pt x="13018" y="20045"/>
                  <a:pt x="13536" y="19901"/>
                  <a:pt x="14054" y="19699"/>
                </a:cubicBezTo>
                <a:cubicBezTo>
                  <a:pt x="14285" y="19613"/>
                  <a:pt x="14602" y="19699"/>
                  <a:pt x="14717" y="19930"/>
                </a:cubicBezTo>
                <a:cubicBezTo>
                  <a:pt x="15005" y="20304"/>
                  <a:pt x="15005" y="20304"/>
                  <a:pt x="15005" y="20304"/>
                </a:cubicBezTo>
                <a:cubicBezTo>
                  <a:pt x="15149" y="20506"/>
                  <a:pt x="15437" y="20592"/>
                  <a:pt x="15667" y="20448"/>
                </a:cubicBezTo>
                <a:cubicBezTo>
                  <a:pt x="16762" y="19814"/>
                  <a:pt x="16762" y="19814"/>
                  <a:pt x="16762" y="19814"/>
                </a:cubicBezTo>
                <a:cubicBezTo>
                  <a:pt x="16963" y="19699"/>
                  <a:pt x="17050" y="19411"/>
                  <a:pt x="16963" y="19181"/>
                </a:cubicBezTo>
                <a:cubicBezTo>
                  <a:pt x="16762" y="18749"/>
                  <a:pt x="16762" y="18749"/>
                  <a:pt x="16762" y="18749"/>
                </a:cubicBezTo>
                <a:cubicBezTo>
                  <a:pt x="16646" y="18518"/>
                  <a:pt x="16733" y="18230"/>
                  <a:pt x="16906" y="18058"/>
                </a:cubicBezTo>
                <a:cubicBezTo>
                  <a:pt x="17338" y="17712"/>
                  <a:pt x="17712" y="17309"/>
                  <a:pt x="18086" y="16906"/>
                </a:cubicBezTo>
                <a:cubicBezTo>
                  <a:pt x="18230" y="16704"/>
                  <a:pt x="18547" y="16618"/>
                  <a:pt x="18778" y="16733"/>
                </a:cubicBezTo>
                <a:cubicBezTo>
                  <a:pt x="19210" y="16934"/>
                  <a:pt x="19210" y="16934"/>
                  <a:pt x="19210" y="16934"/>
                </a:cubicBezTo>
                <a:cubicBezTo>
                  <a:pt x="19440" y="17050"/>
                  <a:pt x="19728" y="16963"/>
                  <a:pt x="19843" y="16733"/>
                </a:cubicBezTo>
                <a:cubicBezTo>
                  <a:pt x="20477" y="15638"/>
                  <a:pt x="20477" y="15638"/>
                  <a:pt x="20477" y="15638"/>
                </a:cubicBezTo>
                <a:cubicBezTo>
                  <a:pt x="20592" y="15437"/>
                  <a:pt x="20534" y="15120"/>
                  <a:pt x="20333" y="15005"/>
                </a:cubicBezTo>
                <a:cubicBezTo>
                  <a:pt x="19930" y="14717"/>
                  <a:pt x="19930" y="14717"/>
                  <a:pt x="19930" y="14717"/>
                </a:cubicBezTo>
                <a:cubicBezTo>
                  <a:pt x="19728" y="14573"/>
                  <a:pt x="19642" y="14256"/>
                  <a:pt x="19728" y="14026"/>
                </a:cubicBezTo>
                <a:cubicBezTo>
                  <a:pt x="19901" y="13536"/>
                  <a:pt x="20045" y="12989"/>
                  <a:pt x="20160" y="12442"/>
                </a:cubicBezTo>
                <a:cubicBezTo>
                  <a:pt x="20189" y="12211"/>
                  <a:pt x="20419" y="11981"/>
                  <a:pt x="20678" y="11952"/>
                </a:cubicBezTo>
                <a:cubicBezTo>
                  <a:pt x="21168" y="11923"/>
                  <a:pt x="21168" y="11923"/>
                  <a:pt x="21168" y="11923"/>
                </a:cubicBezTo>
                <a:cubicBezTo>
                  <a:pt x="21398" y="11894"/>
                  <a:pt x="21600" y="11664"/>
                  <a:pt x="21600" y="11434"/>
                </a:cubicBezTo>
                <a:cubicBezTo>
                  <a:pt x="21600" y="10166"/>
                  <a:pt x="21600" y="10166"/>
                  <a:pt x="21600" y="10166"/>
                </a:cubicBezTo>
                <a:cubicBezTo>
                  <a:pt x="21600" y="9907"/>
                  <a:pt x="21398" y="9677"/>
                  <a:pt x="21168" y="9677"/>
                </a:cubicBezTo>
                <a:cubicBezTo>
                  <a:pt x="20678" y="9619"/>
                  <a:pt x="20678" y="9619"/>
                  <a:pt x="20678" y="9619"/>
                </a:cubicBezTo>
                <a:cubicBezTo>
                  <a:pt x="20419" y="9590"/>
                  <a:pt x="20189" y="9389"/>
                  <a:pt x="20160" y="9130"/>
                </a:cubicBezTo>
                <a:cubicBezTo>
                  <a:pt x="20045" y="8582"/>
                  <a:pt x="19901" y="8064"/>
                  <a:pt x="19728" y="7546"/>
                </a:cubicBezTo>
                <a:cubicBezTo>
                  <a:pt x="19642" y="7315"/>
                  <a:pt x="19728" y="6998"/>
                  <a:pt x="19930" y="6883"/>
                </a:cubicBezTo>
                <a:cubicBezTo>
                  <a:pt x="20333" y="6595"/>
                  <a:pt x="20333" y="6595"/>
                  <a:pt x="20333" y="6595"/>
                </a:cubicBezTo>
                <a:cubicBezTo>
                  <a:pt x="20534" y="6451"/>
                  <a:pt x="20592" y="6163"/>
                  <a:pt x="20477" y="5933"/>
                </a:cubicBezTo>
                <a:cubicBezTo>
                  <a:pt x="19843" y="4838"/>
                  <a:pt x="19843" y="4838"/>
                  <a:pt x="19843" y="4838"/>
                </a:cubicBezTo>
                <a:cubicBezTo>
                  <a:pt x="19728" y="4637"/>
                  <a:pt x="19440" y="4550"/>
                  <a:pt x="19210" y="4637"/>
                </a:cubicBezTo>
                <a:cubicBezTo>
                  <a:pt x="18778" y="4838"/>
                  <a:pt x="18778" y="4838"/>
                  <a:pt x="18778" y="4838"/>
                </a:cubicBezTo>
                <a:cubicBezTo>
                  <a:pt x="18547" y="4954"/>
                  <a:pt x="18230" y="4867"/>
                  <a:pt x="18086" y="4694"/>
                </a:cubicBezTo>
                <a:cubicBezTo>
                  <a:pt x="17712" y="4262"/>
                  <a:pt x="17338" y="3888"/>
                  <a:pt x="16906" y="3514"/>
                </a:cubicBezTo>
                <a:cubicBezTo>
                  <a:pt x="16733" y="3370"/>
                  <a:pt x="16646" y="3053"/>
                  <a:pt x="16762" y="2822"/>
                </a:cubicBezTo>
                <a:cubicBezTo>
                  <a:pt x="16963" y="2390"/>
                  <a:pt x="16963" y="2390"/>
                  <a:pt x="16963" y="2390"/>
                </a:cubicBezTo>
                <a:cubicBezTo>
                  <a:pt x="17050" y="2160"/>
                  <a:pt x="16963" y="1872"/>
                  <a:pt x="16762" y="1757"/>
                </a:cubicBezTo>
                <a:cubicBezTo>
                  <a:pt x="15667" y="1123"/>
                  <a:pt x="15667" y="1123"/>
                  <a:pt x="15667" y="1123"/>
                </a:cubicBezTo>
                <a:cubicBezTo>
                  <a:pt x="15437" y="1008"/>
                  <a:pt x="15149" y="1066"/>
                  <a:pt x="15005" y="1267"/>
                </a:cubicBezTo>
                <a:cubicBezTo>
                  <a:pt x="14717" y="1670"/>
                  <a:pt x="14717" y="1670"/>
                  <a:pt x="14717" y="1670"/>
                </a:cubicBezTo>
                <a:cubicBezTo>
                  <a:pt x="14602" y="1872"/>
                  <a:pt x="14285" y="1958"/>
                  <a:pt x="14054" y="1872"/>
                </a:cubicBezTo>
                <a:cubicBezTo>
                  <a:pt x="13536" y="1699"/>
                  <a:pt x="13018" y="1555"/>
                  <a:pt x="12470" y="1440"/>
                </a:cubicBezTo>
                <a:cubicBezTo>
                  <a:pt x="12211" y="1411"/>
                  <a:pt x="12010" y="1181"/>
                  <a:pt x="11981" y="922"/>
                </a:cubicBezTo>
                <a:cubicBezTo>
                  <a:pt x="11923" y="432"/>
                  <a:pt x="11923" y="432"/>
                  <a:pt x="11923" y="432"/>
                </a:cubicBezTo>
                <a:cubicBezTo>
                  <a:pt x="11923" y="202"/>
                  <a:pt x="11693" y="0"/>
                  <a:pt x="11434" y="0"/>
                </a:cubicBezTo>
                <a:cubicBezTo>
                  <a:pt x="10166" y="0"/>
                  <a:pt x="10166" y="0"/>
                  <a:pt x="10166" y="0"/>
                </a:cubicBezTo>
                <a:cubicBezTo>
                  <a:pt x="9936" y="0"/>
                  <a:pt x="9706" y="202"/>
                  <a:pt x="9677" y="432"/>
                </a:cubicBezTo>
                <a:cubicBezTo>
                  <a:pt x="9648" y="922"/>
                  <a:pt x="9648" y="922"/>
                  <a:pt x="9648" y="922"/>
                </a:cubicBezTo>
                <a:cubicBezTo>
                  <a:pt x="9619" y="1181"/>
                  <a:pt x="9389" y="1411"/>
                  <a:pt x="9158" y="1440"/>
                </a:cubicBezTo>
                <a:cubicBezTo>
                  <a:pt x="8611" y="1555"/>
                  <a:pt x="8064" y="1699"/>
                  <a:pt x="7574" y="1872"/>
                </a:cubicBezTo>
                <a:cubicBezTo>
                  <a:pt x="7344" y="1958"/>
                  <a:pt x="7027" y="1872"/>
                  <a:pt x="6883" y="1670"/>
                </a:cubicBezTo>
                <a:cubicBezTo>
                  <a:pt x="6595" y="1267"/>
                  <a:pt x="6595" y="1267"/>
                  <a:pt x="6595" y="1267"/>
                </a:cubicBezTo>
                <a:cubicBezTo>
                  <a:pt x="6480" y="1066"/>
                  <a:pt x="6163" y="1008"/>
                  <a:pt x="5962" y="1123"/>
                </a:cubicBezTo>
                <a:cubicBezTo>
                  <a:pt x="4867" y="1757"/>
                  <a:pt x="4867" y="1757"/>
                  <a:pt x="4867" y="1757"/>
                </a:cubicBezTo>
                <a:cubicBezTo>
                  <a:pt x="4637" y="1872"/>
                  <a:pt x="4550" y="2160"/>
                  <a:pt x="4666" y="2390"/>
                </a:cubicBezTo>
                <a:cubicBezTo>
                  <a:pt x="4867" y="2822"/>
                  <a:pt x="4867" y="2822"/>
                  <a:pt x="4867" y="2822"/>
                </a:cubicBezTo>
                <a:cubicBezTo>
                  <a:pt x="4982" y="3053"/>
                  <a:pt x="4896" y="3370"/>
                  <a:pt x="4694" y="3514"/>
                </a:cubicBezTo>
                <a:cubicBezTo>
                  <a:pt x="4291" y="3888"/>
                  <a:pt x="3888" y="4262"/>
                  <a:pt x="3542" y="4694"/>
                </a:cubicBezTo>
                <a:cubicBezTo>
                  <a:pt x="3370" y="4867"/>
                  <a:pt x="3082" y="4954"/>
                  <a:pt x="2851" y="4838"/>
                </a:cubicBezTo>
                <a:cubicBezTo>
                  <a:pt x="2419" y="4637"/>
                  <a:pt x="2419" y="4637"/>
                  <a:pt x="2419" y="4637"/>
                </a:cubicBezTo>
                <a:cubicBezTo>
                  <a:pt x="2189" y="4550"/>
                  <a:pt x="1901" y="4637"/>
                  <a:pt x="1786" y="4838"/>
                </a:cubicBezTo>
                <a:cubicBezTo>
                  <a:pt x="1152" y="5933"/>
                  <a:pt x="1152" y="5933"/>
                  <a:pt x="1152" y="5933"/>
                </a:cubicBezTo>
                <a:cubicBezTo>
                  <a:pt x="1008" y="6163"/>
                  <a:pt x="1094" y="6451"/>
                  <a:pt x="1296" y="6595"/>
                </a:cubicBezTo>
                <a:cubicBezTo>
                  <a:pt x="1670" y="6854"/>
                  <a:pt x="1670" y="6854"/>
                  <a:pt x="1670" y="6854"/>
                </a:cubicBezTo>
                <a:cubicBezTo>
                  <a:pt x="1901" y="6998"/>
                  <a:pt x="1987" y="7315"/>
                  <a:pt x="1901" y="7546"/>
                </a:cubicBezTo>
                <a:cubicBezTo>
                  <a:pt x="1699" y="8064"/>
                  <a:pt x="1555" y="8582"/>
                  <a:pt x="1469" y="9130"/>
                </a:cubicBezTo>
                <a:cubicBezTo>
                  <a:pt x="1411" y="9389"/>
                  <a:pt x="1181" y="9590"/>
                  <a:pt x="950" y="9619"/>
                </a:cubicBezTo>
                <a:cubicBezTo>
                  <a:pt x="461" y="9677"/>
                  <a:pt x="461" y="9677"/>
                  <a:pt x="461" y="9677"/>
                </a:cubicBezTo>
                <a:cubicBezTo>
                  <a:pt x="202" y="9677"/>
                  <a:pt x="0" y="9907"/>
                  <a:pt x="0" y="10166"/>
                </a:cubicBezTo>
                <a:cubicBezTo>
                  <a:pt x="0" y="11434"/>
                  <a:pt x="0" y="11434"/>
                  <a:pt x="0" y="11434"/>
                </a:cubicBezTo>
                <a:cubicBezTo>
                  <a:pt x="0" y="11664"/>
                  <a:pt x="202" y="11894"/>
                  <a:pt x="461" y="11923"/>
                </a:cubicBezTo>
                <a:cubicBezTo>
                  <a:pt x="950" y="11952"/>
                  <a:pt x="950" y="11952"/>
                  <a:pt x="950" y="11952"/>
                </a:cubicBezTo>
                <a:cubicBezTo>
                  <a:pt x="1181" y="11981"/>
                  <a:pt x="1411" y="12211"/>
                  <a:pt x="1469" y="12442"/>
                </a:cubicBezTo>
                <a:cubicBezTo>
                  <a:pt x="1555" y="12989"/>
                  <a:pt x="1699" y="13536"/>
                  <a:pt x="1901" y="14026"/>
                </a:cubicBezTo>
                <a:cubicBezTo>
                  <a:pt x="1987" y="14256"/>
                  <a:pt x="1901" y="14573"/>
                  <a:pt x="1670" y="14717"/>
                </a:cubicBezTo>
                <a:cubicBezTo>
                  <a:pt x="1296" y="14976"/>
                  <a:pt x="1296" y="14976"/>
                  <a:pt x="1296" y="14976"/>
                </a:cubicBezTo>
                <a:cubicBezTo>
                  <a:pt x="1094" y="15120"/>
                  <a:pt x="1008" y="15437"/>
                  <a:pt x="1152" y="15638"/>
                </a:cubicBezTo>
                <a:cubicBezTo>
                  <a:pt x="1786" y="16733"/>
                  <a:pt x="1786" y="16733"/>
                  <a:pt x="1786" y="16733"/>
                </a:cubicBezTo>
                <a:cubicBezTo>
                  <a:pt x="1901" y="16963"/>
                  <a:pt x="2189" y="17050"/>
                  <a:pt x="2419" y="16934"/>
                </a:cubicBezTo>
                <a:cubicBezTo>
                  <a:pt x="2851" y="16733"/>
                  <a:pt x="2851" y="16733"/>
                  <a:pt x="2851" y="16733"/>
                </a:cubicBezTo>
                <a:cubicBezTo>
                  <a:pt x="3082" y="16618"/>
                  <a:pt x="3370" y="16704"/>
                  <a:pt x="3542" y="16906"/>
                </a:cubicBezTo>
                <a:cubicBezTo>
                  <a:pt x="3888" y="17309"/>
                  <a:pt x="4291" y="17712"/>
                  <a:pt x="4694" y="18058"/>
                </a:cubicBezTo>
                <a:cubicBezTo>
                  <a:pt x="4896" y="18230"/>
                  <a:pt x="4982" y="18518"/>
                  <a:pt x="4867" y="18749"/>
                </a:cubicBezTo>
                <a:cubicBezTo>
                  <a:pt x="4666" y="19181"/>
                  <a:pt x="4666" y="19181"/>
                  <a:pt x="4666" y="19181"/>
                </a:cubicBezTo>
                <a:cubicBezTo>
                  <a:pt x="4550" y="19411"/>
                  <a:pt x="4637" y="19699"/>
                  <a:pt x="4867" y="19814"/>
                </a:cubicBezTo>
                <a:cubicBezTo>
                  <a:pt x="5962" y="20448"/>
                  <a:pt x="5962" y="20448"/>
                  <a:pt x="5962" y="20448"/>
                </a:cubicBezTo>
                <a:cubicBezTo>
                  <a:pt x="6163" y="20592"/>
                  <a:pt x="6480" y="20506"/>
                  <a:pt x="6595" y="20304"/>
                </a:cubicBezTo>
                <a:cubicBezTo>
                  <a:pt x="6883" y="19930"/>
                  <a:pt x="6883" y="19930"/>
                  <a:pt x="6883" y="19930"/>
                </a:cubicBezTo>
                <a:cubicBezTo>
                  <a:pt x="7027" y="19699"/>
                  <a:pt x="7344" y="19613"/>
                  <a:pt x="7574" y="19699"/>
                </a:cubicBezTo>
                <a:cubicBezTo>
                  <a:pt x="8064" y="19901"/>
                  <a:pt x="8611" y="20045"/>
                  <a:pt x="9158" y="20131"/>
                </a:cubicBezTo>
                <a:cubicBezTo>
                  <a:pt x="9389" y="20189"/>
                  <a:pt x="9619" y="20419"/>
                  <a:pt x="9648" y="20650"/>
                </a:cubicBezTo>
                <a:cubicBezTo>
                  <a:pt x="9677" y="21139"/>
                  <a:pt x="9677" y="21139"/>
                  <a:pt x="9677" y="21139"/>
                </a:cubicBezTo>
                <a:cubicBezTo>
                  <a:pt x="9706" y="21398"/>
                  <a:pt x="9936" y="21600"/>
                  <a:pt x="10166" y="21600"/>
                </a:cubicBezTo>
                <a:lnTo>
                  <a:pt x="11434" y="21600"/>
                </a:lnTo>
                <a:close/>
                <a:moveTo>
                  <a:pt x="10253" y="18979"/>
                </a:moveTo>
                <a:cubicBezTo>
                  <a:pt x="9994" y="18979"/>
                  <a:pt x="9590" y="18950"/>
                  <a:pt x="9360" y="18893"/>
                </a:cubicBezTo>
                <a:cubicBezTo>
                  <a:pt x="8899" y="18806"/>
                  <a:pt x="8438" y="18691"/>
                  <a:pt x="8006" y="18547"/>
                </a:cubicBezTo>
                <a:cubicBezTo>
                  <a:pt x="7776" y="18461"/>
                  <a:pt x="7402" y="18259"/>
                  <a:pt x="7200" y="18144"/>
                </a:cubicBezTo>
                <a:cubicBezTo>
                  <a:pt x="6250" y="17597"/>
                  <a:pt x="6250" y="17597"/>
                  <a:pt x="6250" y="17597"/>
                </a:cubicBezTo>
                <a:cubicBezTo>
                  <a:pt x="6048" y="17482"/>
                  <a:pt x="5702" y="17251"/>
                  <a:pt x="5530" y="17107"/>
                </a:cubicBezTo>
                <a:cubicBezTo>
                  <a:pt x="5155" y="16790"/>
                  <a:pt x="4810" y="16445"/>
                  <a:pt x="4493" y="16070"/>
                </a:cubicBezTo>
                <a:cubicBezTo>
                  <a:pt x="4349" y="15898"/>
                  <a:pt x="4118" y="15552"/>
                  <a:pt x="4003" y="15350"/>
                </a:cubicBezTo>
                <a:cubicBezTo>
                  <a:pt x="3456" y="14400"/>
                  <a:pt x="3456" y="14400"/>
                  <a:pt x="3456" y="14400"/>
                </a:cubicBezTo>
                <a:cubicBezTo>
                  <a:pt x="3312" y="14198"/>
                  <a:pt x="3139" y="13824"/>
                  <a:pt x="3053" y="13594"/>
                </a:cubicBezTo>
                <a:cubicBezTo>
                  <a:pt x="2909" y="13162"/>
                  <a:pt x="2794" y="12701"/>
                  <a:pt x="2707" y="12240"/>
                </a:cubicBezTo>
                <a:cubicBezTo>
                  <a:pt x="2650" y="12010"/>
                  <a:pt x="2621" y="11606"/>
                  <a:pt x="2621" y="11347"/>
                </a:cubicBezTo>
                <a:cubicBezTo>
                  <a:pt x="2621" y="10224"/>
                  <a:pt x="2621" y="10224"/>
                  <a:pt x="2621" y="10224"/>
                </a:cubicBezTo>
                <a:cubicBezTo>
                  <a:pt x="2621" y="9965"/>
                  <a:pt x="2650" y="9562"/>
                  <a:pt x="2707" y="9331"/>
                </a:cubicBezTo>
                <a:cubicBezTo>
                  <a:pt x="2765" y="8870"/>
                  <a:pt x="2909" y="8438"/>
                  <a:pt x="3053" y="8006"/>
                </a:cubicBezTo>
                <a:cubicBezTo>
                  <a:pt x="3139" y="7747"/>
                  <a:pt x="3312" y="7402"/>
                  <a:pt x="3456" y="7171"/>
                </a:cubicBezTo>
                <a:cubicBezTo>
                  <a:pt x="4003" y="6250"/>
                  <a:pt x="4003" y="6250"/>
                  <a:pt x="4003" y="6250"/>
                </a:cubicBezTo>
                <a:cubicBezTo>
                  <a:pt x="4118" y="6019"/>
                  <a:pt x="4349" y="5702"/>
                  <a:pt x="4493" y="5501"/>
                </a:cubicBezTo>
                <a:cubicBezTo>
                  <a:pt x="4810" y="5126"/>
                  <a:pt x="5155" y="4781"/>
                  <a:pt x="5501" y="4493"/>
                </a:cubicBezTo>
                <a:cubicBezTo>
                  <a:pt x="5702" y="4320"/>
                  <a:pt x="6048" y="4090"/>
                  <a:pt x="6250" y="3974"/>
                </a:cubicBezTo>
                <a:cubicBezTo>
                  <a:pt x="7200" y="3427"/>
                  <a:pt x="7200" y="3427"/>
                  <a:pt x="7200" y="3427"/>
                </a:cubicBezTo>
                <a:cubicBezTo>
                  <a:pt x="7402" y="3312"/>
                  <a:pt x="7776" y="3139"/>
                  <a:pt x="8006" y="3053"/>
                </a:cubicBezTo>
                <a:cubicBezTo>
                  <a:pt x="8438" y="2880"/>
                  <a:pt x="8899" y="2765"/>
                  <a:pt x="9360" y="2678"/>
                </a:cubicBezTo>
                <a:cubicBezTo>
                  <a:pt x="9590" y="2650"/>
                  <a:pt x="9994" y="2621"/>
                  <a:pt x="10253" y="2621"/>
                </a:cubicBezTo>
                <a:cubicBezTo>
                  <a:pt x="11376" y="2621"/>
                  <a:pt x="11376" y="2621"/>
                  <a:pt x="11376" y="2621"/>
                </a:cubicBezTo>
                <a:cubicBezTo>
                  <a:pt x="11606" y="2621"/>
                  <a:pt x="12010" y="2621"/>
                  <a:pt x="12269" y="2678"/>
                </a:cubicBezTo>
                <a:cubicBezTo>
                  <a:pt x="12730" y="2765"/>
                  <a:pt x="13162" y="2880"/>
                  <a:pt x="13594" y="3053"/>
                </a:cubicBezTo>
                <a:cubicBezTo>
                  <a:pt x="13853" y="3110"/>
                  <a:pt x="14198" y="3312"/>
                  <a:pt x="14429" y="3427"/>
                </a:cubicBezTo>
                <a:cubicBezTo>
                  <a:pt x="15350" y="3974"/>
                  <a:pt x="15350" y="3974"/>
                  <a:pt x="15350" y="3974"/>
                </a:cubicBezTo>
                <a:cubicBezTo>
                  <a:pt x="15581" y="4090"/>
                  <a:pt x="15898" y="4320"/>
                  <a:pt x="16099" y="4464"/>
                </a:cubicBezTo>
                <a:cubicBezTo>
                  <a:pt x="16474" y="4781"/>
                  <a:pt x="16819" y="5126"/>
                  <a:pt x="17107" y="5501"/>
                </a:cubicBezTo>
                <a:cubicBezTo>
                  <a:pt x="17280" y="5702"/>
                  <a:pt x="17510" y="6019"/>
                  <a:pt x="17626" y="6250"/>
                </a:cubicBezTo>
                <a:cubicBezTo>
                  <a:pt x="18173" y="7171"/>
                  <a:pt x="18173" y="7171"/>
                  <a:pt x="18173" y="7171"/>
                </a:cubicBezTo>
                <a:cubicBezTo>
                  <a:pt x="18288" y="7402"/>
                  <a:pt x="18490" y="7747"/>
                  <a:pt x="18576" y="8006"/>
                </a:cubicBezTo>
                <a:cubicBezTo>
                  <a:pt x="18720" y="8438"/>
                  <a:pt x="18835" y="8870"/>
                  <a:pt x="18922" y="9331"/>
                </a:cubicBezTo>
                <a:cubicBezTo>
                  <a:pt x="18979" y="9590"/>
                  <a:pt x="18979" y="9994"/>
                  <a:pt x="18979" y="10224"/>
                </a:cubicBezTo>
                <a:cubicBezTo>
                  <a:pt x="18979" y="11347"/>
                  <a:pt x="18979" y="11347"/>
                  <a:pt x="18979" y="11347"/>
                </a:cubicBezTo>
                <a:cubicBezTo>
                  <a:pt x="18979" y="11606"/>
                  <a:pt x="18979" y="12010"/>
                  <a:pt x="18922" y="12240"/>
                </a:cubicBezTo>
                <a:cubicBezTo>
                  <a:pt x="18835" y="12701"/>
                  <a:pt x="18720" y="13162"/>
                  <a:pt x="18547" y="13594"/>
                </a:cubicBezTo>
                <a:cubicBezTo>
                  <a:pt x="18490" y="13824"/>
                  <a:pt x="18288" y="14198"/>
                  <a:pt x="18173" y="14400"/>
                </a:cubicBezTo>
                <a:cubicBezTo>
                  <a:pt x="17626" y="15350"/>
                  <a:pt x="17626" y="15350"/>
                  <a:pt x="17626" y="15350"/>
                </a:cubicBezTo>
                <a:cubicBezTo>
                  <a:pt x="17510" y="15552"/>
                  <a:pt x="17280" y="15898"/>
                  <a:pt x="17107" y="16070"/>
                </a:cubicBezTo>
                <a:cubicBezTo>
                  <a:pt x="16819" y="16445"/>
                  <a:pt x="16474" y="16790"/>
                  <a:pt x="16099" y="17107"/>
                </a:cubicBezTo>
                <a:cubicBezTo>
                  <a:pt x="15898" y="17251"/>
                  <a:pt x="15581" y="17482"/>
                  <a:pt x="15350" y="17597"/>
                </a:cubicBezTo>
                <a:cubicBezTo>
                  <a:pt x="14429" y="18144"/>
                  <a:pt x="14429" y="18144"/>
                  <a:pt x="14429" y="18144"/>
                </a:cubicBezTo>
                <a:cubicBezTo>
                  <a:pt x="14198" y="18288"/>
                  <a:pt x="13853" y="18461"/>
                  <a:pt x="13622" y="18547"/>
                </a:cubicBezTo>
                <a:cubicBezTo>
                  <a:pt x="13190" y="18691"/>
                  <a:pt x="12730" y="18806"/>
                  <a:pt x="12269" y="18893"/>
                </a:cubicBezTo>
                <a:cubicBezTo>
                  <a:pt x="12010" y="18950"/>
                  <a:pt x="11606" y="18979"/>
                  <a:pt x="11376" y="18979"/>
                </a:cubicBezTo>
                <a:lnTo>
                  <a:pt x="10253" y="18979"/>
                </a:lnTo>
                <a:close/>
              </a:path>
            </a:pathLst>
          </a:custGeom>
          <a:solidFill>
            <a:srgbClr val="FF3737"/>
          </a:solidFill>
          <a:ln w="12700">
            <a:miter lim="400000"/>
          </a:ln>
        </p:spPr>
        <p:txBody>
          <a:bodyPr tIns="45720" bIns="4572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878" name="圆形"/>
          <p:cNvSpPr/>
          <p:nvPr>
            <p:custDataLst>
              <p:tags r:id="rId15"/>
            </p:custDataLst>
          </p:nvPr>
        </p:nvSpPr>
        <p:spPr>
          <a:xfrm>
            <a:off x="6611703" y="3513502"/>
            <a:ext cx="1298671" cy="1300298"/>
          </a:xfrm>
          <a:prstGeom prst="ellipse">
            <a:avLst/>
          </a:prstGeom>
          <a:solidFill>
            <a:srgbClr val="FF3737"/>
          </a:solidFill>
          <a:ln w="12700">
            <a:miter lim="400000"/>
          </a:ln>
        </p:spPr>
        <p:txBody>
          <a:bodyPr tIns="45720" bIns="4572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876" name="形状"/>
          <p:cNvSpPr/>
          <p:nvPr>
            <p:custDataLst>
              <p:tags r:id="rId16"/>
            </p:custDataLst>
          </p:nvPr>
        </p:nvSpPr>
        <p:spPr>
          <a:xfrm>
            <a:off x="4486654" y="3742870"/>
            <a:ext cx="1776386" cy="1781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491" extrusionOk="0">
                <a:moveTo>
                  <a:pt x="12968" y="21467"/>
                </a:moveTo>
                <a:cubicBezTo>
                  <a:pt x="14998" y="20855"/>
                  <a:pt x="14998" y="20855"/>
                  <a:pt x="14998" y="20855"/>
                </a:cubicBezTo>
                <a:cubicBezTo>
                  <a:pt x="15228" y="20778"/>
                  <a:pt x="15381" y="20510"/>
                  <a:pt x="15343" y="20280"/>
                </a:cubicBezTo>
                <a:cubicBezTo>
                  <a:pt x="15075" y="19208"/>
                  <a:pt x="15075" y="19208"/>
                  <a:pt x="15075" y="19208"/>
                </a:cubicBezTo>
                <a:cubicBezTo>
                  <a:pt x="15036" y="18978"/>
                  <a:pt x="15151" y="18672"/>
                  <a:pt x="15381" y="18557"/>
                </a:cubicBezTo>
                <a:cubicBezTo>
                  <a:pt x="16224" y="18059"/>
                  <a:pt x="16951" y="17446"/>
                  <a:pt x="17602" y="16718"/>
                </a:cubicBezTo>
                <a:cubicBezTo>
                  <a:pt x="17756" y="16527"/>
                  <a:pt x="18024" y="16450"/>
                  <a:pt x="18253" y="16565"/>
                </a:cubicBezTo>
                <a:cubicBezTo>
                  <a:pt x="19287" y="16987"/>
                  <a:pt x="19287" y="16987"/>
                  <a:pt x="19287" y="16987"/>
                </a:cubicBezTo>
                <a:cubicBezTo>
                  <a:pt x="19517" y="17101"/>
                  <a:pt x="19785" y="16987"/>
                  <a:pt x="19900" y="16795"/>
                </a:cubicBezTo>
                <a:cubicBezTo>
                  <a:pt x="20896" y="14880"/>
                  <a:pt x="20896" y="14880"/>
                  <a:pt x="20896" y="14880"/>
                </a:cubicBezTo>
                <a:cubicBezTo>
                  <a:pt x="21011" y="14650"/>
                  <a:pt x="20934" y="14382"/>
                  <a:pt x="20743" y="14267"/>
                </a:cubicBezTo>
                <a:cubicBezTo>
                  <a:pt x="19785" y="13655"/>
                  <a:pt x="19785" y="13655"/>
                  <a:pt x="19785" y="13655"/>
                </a:cubicBezTo>
                <a:cubicBezTo>
                  <a:pt x="19594" y="13540"/>
                  <a:pt x="19479" y="13233"/>
                  <a:pt x="19556" y="13004"/>
                </a:cubicBezTo>
                <a:cubicBezTo>
                  <a:pt x="19785" y="12084"/>
                  <a:pt x="19862" y="11127"/>
                  <a:pt x="19785" y="10131"/>
                </a:cubicBezTo>
                <a:cubicBezTo>
                  <a:pt x="19785" y="9901"/>
                  <a:pt x="19938" y="9633"/>
                  <a:pt x="20168" y="9557"/>
                </a:cubicBezTo>
                <a:cubicBezTo>
                  <a:pt x="21202" y="9135"/>
                  <a:pt x="21202" y="9135"/>
                  <a:pt x="21202" y="9135"/>
                </a:cubicBezTo>
                <a:cubicBezTo>
                  <a:pt x="21432" y="9021"/>
                  <a:pt x="21547" y="8791"/>
                  <a:pt x="21470" y="8561"/>
                </a:cubicBezTo>
                <a:cubicBezTo>
                  <a:pt x="20819" y="6493"/>
                  <a:pt x="20819" y="6493"/>
                  <a:pt x="20819" y="6493"/>
                </a:cubicBezTo>
                <a:cubicBezTo>
                  <a:pt x="20743" y="6263"/>
                  <a:pt x="20513" y="6110"/>
                  <a:pt x="20283" y="6187"/>
                </a:cubicBezTo>
                <a:cubicBezTo>
                  <a:pt x="19173" y="6416"/>
                  <a:pt x="19173" y="6416"/>
                  <a:pt x="19173" y="6416"/>
                </a:cubicBezTo>
                <a:cubicBezTo>
                  <a:pt x="18943" y="6455"/>
                  <a:pt x="18675" y="6340"/>
                  <a:pt x="18560" y="6148"/>
                </a:cubicBezTo>
                <a:cubicBezTo>
                  <a:pt x="18062" y="5306"/>
                  <a:pt x="17449" y="4540"/>
                  <a:pt x="16721" y="3927"/>
                </a:cubicBezTo>
                <a:cubicBezTo>
                  <a:pt x="16530" y="3774"/>
                  <a:pt x="16453" y="3467"/>
                  <a:pt x="16530" y="3238"/>
                </a:cubicBezTo>
                <a:cubicBezTo>
                  <a:pt x="16990" y="2204"/>
                  <a:pt x="16990" y="2204"/>
                  <a:pt x="16990" y="2204"/>
                </a:cubicBezTo>
                <a:cubicBezTo>
                  <a:pt x="17066" y="2012"/>
                  <a:pt x="16990" y="1744"/>
                  <a:pt x="16760" y="1629"/>
                </a:cubicBezTo>
                <a:cubicBezTo>
                  <a:pt x="14845" y="595"/>
                  <a:pt x="14845" y="595"/>
                  <a:pt x="14845" y="595"/>
                </a:cubicBezTo>
                <a:cubicBezTo>
                  <a:pt x="14653" y="518"/>
                  <a:pt x="14385" y="557"/>
                  <a:pt x="14232" y="787"/>
                </a:cubicBezTo>
                <a:cubicBezTo>
                  <a:pt x="13658" y="1706"/>
                  <a:pt x="13658" y="1706"/>
                  <a:pt x="13658" y="1706"/>
                </a:cubicBezTo>
                <a:cubicBezTo>
                  <a:pt x="13504" y="1935"/>
                  <a:pt x="13236" y="2012"/>
                  <a:pt x="13007" y="1974"/>
                </a:cubicBezTo>
                <a:cubicBezTo>
                  <a:pt x="12087" y="1706"/>
                  <a:pt x="11092" y="1629"/>
                  <a:pt x="10134" y="1706"/>
                </a:cubicBezTo>
                <a:cubicBezTo>
                  <a:pt x="9904" y="1706"/>
                  <a:pt x="9636" y="1553"/>
                  <a:pt x="9521" y="1323"/>
                </a:cubicBezTo>
                <a:cubicBezTo>
                  <a:pt x="9100" y="289"/>
                  <a:pt x="9100" y="289"/>
                  <a:pt x="9100" y="289"/>
                </a:cubicBezTo>
                <a:cubicBezTo>
                  <a:pt x="9024" y="97"/>
                  <a:pt x="8756" y="-56"/>
                  <a:pt x="8526" y="21"/>
                </a:cubicBezTo>
                <a:cubicBezTo>
                  <a:pt x="6496" y="672"/>
                  <a:pt x="6496" y="672"/>
                  <a:pt x="6496" y="672"/>
                </a:cubicBezTo>
                <a:cubicBezTo>
                  <a:pt x="6266" y="748"/>
                  <a:pt x="6113" y="978"/>
                  <a:pt x="6151" y="1208"/>
                </a:cubicBezTo>
                <a:cubicBezTo>
                  <a:pt x="6419" y="2318"/>
                  <a:pt x="6419" y="2318"/>
                  <a:pt x="6419" y="2318"/>
                </a:cubicBezTo>
                <a:cubicBezTo>
                  <a:pt x="6458" y="2548"/>
                  <a:pt x="6343" y="2816"/>
                  <a:pt x="6113" y="2931"/>
                </a:cubicBezTo>
                <a:cubicBezTo>
                  <a:pt x="5270" y="3429"/>
                  <a:pt x="4543" y="4080"/>
                  <a:pt x="3892" y="4770"/>
                </a:cubicBezTo>
                <a:cubicBezTo>
                  <a:pt x="3738" y="4961"/>
                  <a:pt x="3432" y="5038"/>
                  <a:pt x="3241" y="4961"/>
                </a:cubicBezTo>
                <a:cubicBezTo>
                  <a:pt x="2207" y="4501"/>
                  <a:pt x="2207" y="4501"/>
                  <a:pt x="2207" y="4501"/>
                </a:cubicBezTo>
                <a:cubicBezTo>
                  <a:pt x="1977" y="4425"/>
                  <a:pt x="1709" y="4540"/>
                  <a:pt x="1594" y="4731"/>
                </a:cubicBezTo>
                <a:cubicBezTo>
                  <a:pt x="598" y="6646"/>
                  <a:pt x="598" y="6646"/>
                  <a:pt x="598" y="6646"/>
                </a:cubicBezTo>
                <a:cubicBezTo>
                  <a:pt x="483" y="6838"/>
                  <a:pt x="560" y="7144"/>
                  <a:pt x="751" y="7259"/>
                </a:cubicBezTo>
                <a:cubicBezTo>
                  <a:pt x="1709" y="7872"/>
                  <a:pt x="1709" y="7872"/>
                  <a:pt x="1709" y="7872"/>
                </a:cubicBezTo>
                <a:cubicBezTo>
                  <a:pt x="1900" y="7987"/>
                  <a:pt x="2015" y="8255"/>
                  <a:pt x="1938" y="8484"/>
                </a:cubicBezTo>
                <a:cubicBezTo>
                  <a:pt x="1709" y="9442"/>
                  <a:pt x="1632" y="10399"/>
                  <a:pt x="1670" y="11357"/>
                </a:cubicBezTo>
                <a:cubicBezTo>
                  <a:pt x="1709" y="11625"/>
                  <a:pt x="1556" y="11893"/>
                  <a:pt x="1326" y="11970"/>
                </a:cubicBezTo>
                <a:cubicBezTo>
                  <a:pt x="292" y="12391"/>
                  <a:pt x="292" y="12391"/>
                  <a:pt x="292" y="12391"/>
                </a:cubicBezTo>
                <a:cubicBezTo>
                  <a:pt x="62" y="12467"/>
                  <a:pt x="-53" y="12735"/>
                  <a:pt x="24" y="12965"/>
                </a:cubicBezTo>
                <a:cubicBezTo>
                  <a:pt x="675" y="15033"/>
                  <a:pt x="675" y="15033"/>
                  <a:pt x="675" y="15033"/>
                </a:cubicBezTo>
                <a:cubicBezTo>
                  <a:pt x="713" y="15263"/>
                  <a:pt x="981" y="15378"/>
                  <a:pt x="1211" y="15340"/>
                </a:cubicBezTo>
                <a:cubicBezTo>
                  <a:pt x="2283" y="15110"/>
                  <a:pt x="2283" y="15110"/>
                  <a:pt x="2283" y="15110"/>
                </a:cubicBezTo>
                <a:cubicBezTo>
                  <a:pt x="2551" y="15033"/>
                  <a:pt x="2819" y="15187"/>
                  <a:pt x="2934" y="15378"/>
                </a:cubicBezTo>
                <a:cubicBezTo>
                  <a:pt x="3432" y="16221"/>
                  <a:pt x="4045" y="16987"/>
                  <a:pt x="4773" y="17599"/>
                </a:cubicBezTo>
                <a:cubicBezTo>
                  <a:pt x="4964" y="17753"/>
                  <a:pt x="5041" y="18059"/>
                  <a:pt x="4926" y="18289"/>
                </a:cubicBezTo>
                <a:cubicBezTo>
                  <a:pt x="4504" y="19284"/>
                  <a:pt x="4504" y="19284"/>
                  <a:pt x="4504" y="19284"/>
                </a:cubicBezTo>
                <a:cubicBezTo>
                  <a:pt x="4428" y="19514"/>
                  <a:pt x="4504" y="19782"/>
                  <a:pt x="4734" y="19897"/>
                </a:cubicBezTo>
                <a:cubicBezTo>
                  <a:pt x="6611" y="20893"/>
                  <a:pt x="6611" y="20893"/>
                  <a:pt x="6611" y="20893"/>
                </a:cubicBezTo>
                <a:cubicBezTo>
                  <a:pt x="6841" y="21008"/>
                  <a:pt x="7109" y="20931"/>
                  <a:pt x="7262" y="20740"/>
                </a:cubicBezTo>
                <a:cubicBezTo>
                  <a:pt x="7836" y="19782"/>
                  <a:pt x="7836" y="19782"/>
                  <a:pt x="7836" y="19782"/>
                </a:cubicBezTo>
                <a:cubicBezTo>
                  <a:pt x="7990" y="19591"/>
                  <a:pt x="8258" y="19476"/>
                  <a:pt x="8487" y="19553"/>
                </a:cubicBezTo>
                <a:cubicBezTo>
                  <a:pt x="9407" y="19782"/>
                  <a:pt x="10364" y="19897"/>
                  <a:pt x="11360" y="19821"/>
                </a:cubicBezTo>
                <a:cubicBezTo>
                  <a:pt x="11590" y="19782"/>
                  <a:pt x="11858" y="19935"/>
                  <a:pt x="11973" y="20165"/>
                </a:cubicBezTo>
                <a:cubicBezTo>
                  <a:pt x="12356" y="21199"/>
                  <a:pt x="12356" y="21199"/>
                  <a:pt x="12356" y="21199"/>
                </a:cubicBezTo>
                <a:cubicBezTo>
                  <a:pt x="12470" y="21429"/>
                  <a:pt x="12738" y="21544"/>
                  <a:pt x="12968" y="21467"/>
                </a:cubicBezTo>
                <a:close/>
                <a:moveTo>
                  <a:pt x="8679" y="4118"/>
                </a:moveTo>
                <a:cubicBezTo>
                  <a:pt x="12356" y="3008"/>
                  <a:pt x="16224" y="5038"/>
                  <a:pt x="17373" y="8714"/>
                </a:cubicBezTo>
                <a:cubicBezTo>
                  <a:pt x="18521" y="12353"/>
                  <a:pt x="16453" y="16259"/>
                  <a:pt x="12815" y="17370"/>
                </a:cubicBezTo>
                <a:cubicBezTo>
                  <a:pt x="9138" y="18518"/>
                  <a:pt x="5232" y="16489"/>
                  <a:pt x="4121" y="12812"/>
                </a:cubicBezTo>
                <a:cubicBezTo>
                  <a:pt x="2973" y="9174"/>
                  <a:pt x="5041" y="5267"/>
                  <a:pt x="8679" y="4118"/>
                </a:cubicBezTo>
                <a:close/>
              </a:path>
            </a:pathLst>
          </a:custGeom>
          <a:solidFill>
            <a:srgbClr val="3A414B"/>
          </a:solidFill>
          <a:ln w="12700">
            <a:miter lim="400000"/>
          </a:ln>
        </p:spPr>
        <p:txBody>
          <a:bodyPr tIns="45720" bIns="4572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35" name="任意形状 34"/>
          <p:cNvSpPr/>
          <p:nvPr>
            <p:custDataLst>
              <p:tags r:id="rId17"/>
            </p:custDataLst>
          </p:nvPr>
        </p:nvSpPr>
        <p:spPr>
          <a:xfrm>
            <a:off x="8246022" y="3571521"/>
            <a:ext cx="1840371" cy="1847962"/>
          </a:xfrm>
          <a:custGeom>
            <a:avLst/>
            <a:gdLst>
              <a:gd name="connsiteX0" fmla="*/ 760363 w 1520724"/>
              <a:gd name="connsiteY0" fmla="*/ 246658 h 1527053"/>
              <a:gd name="connsiteX1" fmla="*/ 243493 w 1520724"/>
              <a:gd name="connsiteY1" fmla="*/ 763527 h 1527053"/>
              <a:gd name="connsiteX2" fmla="*/ 760363 w 1520724"/>
              <a:gd name="connsiteY2" fmla="*/ 1280396 h 1527053"/>
              <a:gd name="connsiteX3" fmla="*/ 1277233 w 1520724"/>
              <a:gd name="connsiteY3" fmla="*/ 763527 h 1527053"/>
              <a:gd name="connsiteX4" fmla="*/ 760363 w 1520724"/>
              <a:gd name="connsiteY4" fmla="*/ 246658 h 1527053"/>
              <a:gd name="connsiteX5" fmla="*/ 716008 w 1520724"/>
              <a:gd name="connsiteY5" fmla="*/ 0 h 1527053"/>
              <a:gd name="connsiteX6" fmla="*/ 804717 w 1520724"/>
              <a:gd name="connsiteY6" fmla="*/ 0 h 1527053"/>
              <a:gd name="connsiteX7" fmla="*/ 871248 w 1520724"/>
              <a:gd name="connsiteY7" fmla="*/ 60305 h 1527053"/>
              <a:gd name="connsiteX8" fmla="*/ 871248 w 1520724"/>
              <a:gd name="connsiteY8" fmla="*/ 76211 h 1527053"/>
              <a:gd name="connsiteX9" fmla="*/ 937780 w 1520724"/>
              <a:gd name="connsiteY9" fmla="*/ 152423 h 1527053"/>
              <a:gd name="connsiteX10" fmla="*/ 1067675 w 1520724"/>
              <a:gd name="connsiteY10" fmla="*/ 206364 h 1527053"/>
              <a:gd name="connsiteX11" fmla="*/ 1165889 w 1520724"/>
              <a:gd name="connsiteY11" fmla="*/ 196820 h 1527053"/>
              <a:gd name="connsiteX12" fmla="*/ 1178561 w 1520724"/>
              <a:gd name="connsiteY12" fmla="*/ 187276 h 1527053"/>
              <a:gd name="connsiteX13" fmla="*/ 1267270 w 1520724"/>
              <a:gd name="connsiteY13" fmla="*/ 190458 h 1527053"/>
              <a:gd name="connsiteX14" fmla="*/ 1330634 w 1520724"/>
              <a:gd name="connsiteY14" fmla="*/ 254014 h 1527053"/>
              <a:gd name="connsiteX15" fmla="*/ 1333802 w 1520724"/>
              <a:gd name="connsiteY15" fmla="*/ 342880 h 1527053"/>
              <a:gd name="connsiteX16" fmla="*/ 1324297 w 1520724"/>
              <a:gd name="connsiteY16" fmla="*/ 355606 h 1527053"/>
              <a:gd name="connsiteX17" fmla="*/ 1314793 w 1520724"/>
              <a:gd name="connsiteY17" fmla="*/ 454016 h 1527053"/>
              <a:gd name="connsiteX18" fmla="*/ 1371820 w 1520724"/>
              <a:gd name="connsiteY18" fmla="*/ 587350 h 1527053"/>
              <a:gd name="connsiteX19" fmla="*/ 1444688 w 1520724"/>
              <a:gd name="connsiteY19" fmla="*/ 650836 h 1527053"/>
              <a:gd name="connsiteX20" fmla="*/ 1460529 w 1520724"/>
              <a:gd name="connsiteY20" fmla="*/ 650836 h 1527053"/>
              <a:gd name="connsiteX21" fmla="*/ 1520724 w 1520724"/>
              <a:gd name="connsiteY21" fmla="*/ 717503 h 1527053"/>
              <a:gd name="connsiteX22" fmla="*/ 1520724 w 1520724"/>
              <a:gd name="connsiteY22" fmla="*/ 806369 h 1527053"/>
              <a:gd name="connsiteX23" fmla="*/ 1460529 w 1520724"/>
              <a:gd name="connsiteY23" fmla="*/ 873036 h 1527053"/>
              <a:gd name="connsiteX24" fmla="*/ 1444688 w 1520724"/>
              <a:gd name="connsiteY24" fmla="*/ 876218 h 1527053"/>
              <a:gd name="connsiteX25" fmla="*/ 1371820 w 1520724"/>
              <a:gd name="connsiteY25" fmla="*/ 939703 h 1527053"/>
              <a:gd name="connsiteX26" fmla="*/ 1314793 w 1520724"/>
              <a:gd name="connsiteY26" fmla="*/ 1069856 h 1527053"/>
              <a:gd name="connsiteX27" fmla="*/ 1324297 w 1520724"/>
              <a:gd name="connsiteY27" fmla="*/ 1168337 h 1527053"/>
              <a:gd name="connsiteX28" fmla="*/ 1333802 w 1520724"/>
              <a:gd name="connsiteY28" fmla="*/ 1180992 h 1527053"/>
              <a:gd name="connsiteX29" fmla="*/ 1330634 w 1520724"/>
              <a:gd name="connsiteY29" fmla="*/ 1269929 h 1527053"/>
              <a:gd name="connsiteX30" fmla="*/ 1267270 w 1520724"/>
              <a:gd name="connsiteY30" fmla="*/ 1333414 h 1527053"/>
              <a:gd name="connsiteX31" fmla="*/ 1178561 w 1520724"/>
              <a:gd name="connsiteY31" fmla="*/ 1336596 h 1527053"/>
              <a:gd name="connsiteX32" fmla="*/ 1165889 w 1520724"/>
              <a:gd name="connsiteY32" fmla="*/ 1327052 h 1527053"/>
              <a:gd name="connsiteX33" fmla="*/ 1067675 w 1520724"/>
              <a:gd name="connsiteY33" fmla="*/ 1320689 h 1527053"/>
              <a:gd name="connsiteX34" fmla="*/ 937780 w 1520724"/>
              <a:gd name="connsiteY34" fmla="*/ 1374631 h 1527053"/>
              <a:gd name="connsiteX35" fmla="*/ 871248 w 1520724"/>
              <a:gd name="connsiteY35" fmla="*/ 1447661 h 1527053"/>
              <a:gd name="connsiteX36" fmla="*/ 871248 w 1520724"/>
              <a:gd name="connsiteY36" fmla="*/ 1466749 h 1527053"/>
              <a:gd name="connsiteX37" fmla="*/ 804717 w 1520724"/>
              <a:gd name="connsiteY37" fmla="*/ 1527053 h 1527053"/>
              <a:gd name="connsiteX38" fmla="*/ 716008 w 1520724"/>
              <a:gd name="connsiteY38" fmla="*/ 1527053 h 1527053"/>
              <a:gd name="connsiteX39" fmla="*/ 649476 w 1520724"/>
              <a:gd name="connsiteY39" fmla="*/ 1466749 h 1527053"/>
              <a:gd name="connsiteX40" fmla="*/ 649476 w 1520724"/>
              <a:gd name="connsiteY40" fmla="*/ 1447661 h 1527053"/>
              <a:gd name="connsiteX41" fmla="*/ 582944 w 1520724"/>
              <a:gd name="connsiteY41" fmla="*/ 1374631 h 1527053"/>
              <a:gd name="connsiteX42" fmla="*/ 453049 w 1520724"/>
              <a:gd name="connsiteY42" fmla="*/ 1320689 h 1527053"/>
              <a:gd name="connsiteX43" fmla="*/ 354836 w 1520724"/>
              <a:gd name="connsiteY43" fmla="*/ 1327052 h 1527053"/>
              <a:gd name="connsiteX44" fmla="*/ 342163 w 1520724"/>
              <a:gd name="connsiteY44" fmla="*/ 1336596 h 1527053"/>
              <a:gd name="connsiteX45" fmla="*/ 253454 w 1520724"/>
              <a:gd name="connsiteY45" fmla="*/ 1333414 h 1527053"/>
              <a:gd name="connsiteX46" fmla="*/ 190091 w 1520724"/>
              <a:gd name="connsiteY46" fmla="*/ 1269929 h 1527053"/>
              <a:gd name="connsiteX47" fmla="*/ 186923 w 1520724"/>
              <a:gd name="connsiteY47" fmla="*/ 1180992 h 1527053"/>
              <a:gd name="connsiteX48" fmla="*/ 196427 w 1520724"/>
              <a:gd name="connsiteY48" fmla="*/ 1168337 h 1527053"/>
              <a:gd name="connsiteX49" fmla="*/ 205932 w 1520724"/>
              <a:gd name="connsiteY49" fmla="*/ 1069856 h 1527053"/>
              <a:gd name="connsiteX50" fmla="*/ 152073 w 1520724"/>
              <a:gd name="connsiteY50" fmla="*/ 939703 h 1527053"/>
              <a:gd name="connsiteX51" fmla="*/ 76036 w 1520724"/>
              <a:gd name="connsiteY51" fmla="*/ 876218 h 1527053"/>
              <a:gd name="connsiteX52" fmla="*/ 60196 w 1520724"/>
              <a:gd name="connsiteY52" fmla="*/ 873036 h 1527053"/>
              <a:gd name="connsiteX53" fmla="*/ 0 w 1520724"/>
              <a:gd name="connsiteY53" fmla="*/ 806369 h 1527053"/>
              <a:gd name="connsiteX54" fmla="*/ 0 w 1520724"/>
              <a:gd name="connsiteY54" fmla="*/ 717503 h 1527053"/>
              <a:gd name="connsiteX55" fmla="*/ 60196 w 1520724"/>
              <a:gd name="connsiteY55" fmla="*/ 650836 h 1527053"/>
              <a:gd name="connsiteX56" fmla="*/ 76036 w 1520724"/>
              <a:gd name="connsiteY56" fmla="*/ 650836 h 1527053"/>
              <a:gd name="connsiteX57" fmla="*/ 152073 w 1520724"/>
              <a:gd name="connsiteY57" fmla="*/ 587350 h 1527053"/>
              <a:gd name="connsiteX58" fmla="*/ 205932 w 1520724"/>
              <a:gd name="connsiteY58" fmla="*/ 454016 h 1527053"/>
              <a:gd name="connsiteX59" fmla="*/ 196427 w 1520724"/>
              <a:gd name="connsiteY59" fmla="*/ 355606 h 1527053"/>
              <a:gd name="connsiteX60" fmla="*/ 186923 w 1520724"/>
              <a:gd name="connsiteY60" fmla="*/ 342880 h 1527053"/>
              <a:gd name="connsiteX61" fmla="*/ 190091 w 1520724"/>
              <a:gd name="connsiteY61" fmla="*/ 254014 h 1527053"/>
              <a:gd name="connsiteX62" fmla="*/ 253454 w 1520724"/>
              <a:gd name="connsiteY62" fmla="*/ 190458 h 1527053"/>
              <a:gd name="connsiteX63" fmla="*/ 342163 w 1520724"/>
              <a:gd name="connsiteY63" fmla="*/ 187276 h 1527053"/>
              <a:gd name="connsiteX64" fmla="*/ 354836 w 1520724"/>
              <a:gd name="connsiteY64" fmla="*/ 196820 h 1527053"/>
              <a:gd name="connsiteX65" fmla="*/ 453049 w 1520724"/>
              <a:gd name="connsiteY65" fmla="*/ 206364 h 1527053"/>
              <a:gd name="connsiteX66" fmla="*/ 582944 w 1520724"/>
              <a:gd name="connsiteY66" fmla="*/ 152423 h 1527053"/>
              <a:gd name="connsiteX67" fmla="*/ 649476 w 1520724"/>
              <a:gd name="connsiteY67" fmla="*/ 76211 h 1527053"/>
              <a:gd name="connsiteX68" fmla="*/ 649476 w 1520724"/>
              <a:gd name="connsiteY68" fmla="*/ 60305 h 1527053"/>
              <a:gd name="connsiteX69" fmla="*/ 716008 w 1520724"/>
              <a:gd name="connsiteY69" fmla="*/ 0 h 152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520724" h="1527053">
                <a:moveTo>
                  <a:pt x="760363" y="246658"/>
                </a:moveTo>
                <a:cubicBezTo>
                  <a:pt x="474904" y="246658"/>
                  <a:pt x="243493" y="478068"/>
                  <a:pt x="243493" y="763527"/>
                </a:cubicBezTo>
                <a:cubicBezTo>
                  <a:pt x="243493" y="1048986"/>
                  <a:pt x="474904" y="1280396"/>
                  <a:pt x="760363" y="1280396"/>
                </a:cubicBezTo>
                <a:cubicBezTo>
                  <a:pt x="1045822" y="1280396"/>
                  <a:pt x="1277233" y="1048986"/>
                  <a:pt x="1277233" y="763527"/>
                </a:cubicBezTo>
                <a:cubicBezTo>
                  <a:pt x="1277233" y="478068"/>
                  <a:pt x="1045822" y="246658"/>
                  <a:pt x="760363" y="246658"/>
                </a:cubicBezTo>
                <a:close/>
                <a:moveTo>
                  <a:pt x="716008" y="0"/>
                </a:moveTo>
                <a:cubicBezTo>
                  <a:pt x="716008" y="0"/>
                  <a:pt x="716008" y="0"/>
                  <a:pt x="804717" y="0"/>
                </a:cubicBezTo>
                <a:cubicBezTo>
                  <a:pt x="839567" y="0"/>
                  <a:pt x="868080" y="25380"/>
                  <a:pt x="871248" y="60305"/>
                </a:cubicBezTo>
                <a:cubicBezTo>
                  <a:pt x="871248" y="60305"/>
                  <a:pt x="871248" y="60305"/>
                  <a:pt x="871248" y="76211"/>
                </a:cubicBezTo>
                <a:cubicBezTo>
                  <a:pt x="874417" y="111136"/>
                  <a:pt x="902930" y="142879"/>
                  <a:pt x="937780" y="152423"/>
                </a:cubicBezTo>
                <a:cubicBezTo>
                  <a:pt x="982134" y="165077"/>
                  <a:pt x="1026489" y="184166"/>
                  <a:pt x="1067675" y="206364"/>
                </a:cubicBezTo>
                <a:cubicBezTo>
                  <a:pt x="1096189" y="222200"/>
                  <a:pt x="1140543" y="219090"/>
                  <a:pt x="1165889" y="196820"/>
                </a:cubicBezTo>
                <a:cubicBezTo>
                  <a:pt x="1165889" y="196820"/>
                  <a:pt x="1165889" y="196820"/>
                  <a:pt x="1178561" y="187276"/>
                </a:cubicBezTo>
                <a:cubicBezTo>
                  <a:pt x="1203907" y="165077"/>
                  <a:pt x="1245093" y="168259"/>
                  <a:pt x="1267270" y="190458"/>
                </a:cubicBezTo>
                <a:cubicBezTo>
                  <a:pt x="1267270" y="190458"/>
                  <a:pt x="1267270" y="190458"/>
                  <a:pt x="1330634" y="254014"/>
                </a:cubicBezTo>
                <a:cubicBezTo>
                  <a:pt x="1355979" y="279394"/>
                  <a:pt x="1355979" y="317500"/>
                  <a:pt x="1333802" y="342880"/>
                </a:cubicBezTo>
                <a:cubicBezTo>
                  <a:pt x="1333802" y="342880"/>
                  <a:pt x="1333802" y="342880"/>
                  <a:pt x="1324297" y="355606"/>
                </a:cubicBezTo>
                <a:cubicBezTo>
                  <a:pt x="1302120" y="384167"/>
                  <a:pt x="1298952" y="425383"/>
                  <a:pt x="1314793" y="454016"/>
                </a:cubicBezTo>
                <a:cubicBezTo>
                  <a:pt x="1340138" y="495232"/>
                  <a:pt x="1355979" y="539700"/>
                  <a:pt x="1371820" y="587350"/>
                </a:cubicBezTo>
                <a:cubicBezTo>
                  <a:pt x="1378156" y="619093"/>
                  <a:pt x="1409838" y="647655"/>
                  <a:pt x="1444688" y="650836"/>
                </a:cubicBezTo>
                <a:cubicBezTo>
                  <a:pt x="1444688" y="650836"/>
                  <a:pt x="1444688" y="650836"/>
                  <a:pt x="1460529" y="650836"/>
                </a:cubicBezTo>
                <a:cubicBezTo>
                  <a:pt x="1495379" y="654017"/>
                  <a:pt x="1520724" y="682579"/>
                  <a:pt x="1520724" y="717503"/>
                </a:cubicBezTo>
                <a:cubicBezTo>
                  <a:pt x="1520724" y="717503"/>
                  <a:pt x="1520724" y="717503"/>
                  <a:pt x="1520724" y="806369"/>
                </a:cubicBezTo>
                <a:cubicBezTo>
                  <a:pt x="1520724" y="841293"/>
                  <a:pt x="1495379" y="869855"/>
                  <a:pt x="1460529" y="873036"/>
                </a:cubicBezTo>
                <a:cubicBezTo>
                  <a:pt x="1460529" y="873036"/>
                  <a:pt x="1460529" y="873036"/>
                  <a:pt x="1444688" y="876218"/>
                </a:cubicBezTo>
                <a:cubicBezTo>
                  <a:pt x="1409838" y="876218"/>
                  <a:pt x="1378156" y="907960"/>
                  <a:pt x="1371820" y="939703"/>
                </a:cubicBezTo>
                <a:cubicBezTo>
                  <a:pt x="1355979" y="984172"/>
                  <a:pt x="1340138" y="1028640"/>
                  <a:pt x="1314793" y="1069856"/>
                </a:cubicBezTo>
                <a:cubicBezTo>
                  <a:pt x="1298952" y="1098489"/>
                  <a:pt x="1302120" y="1142886"/>
                  <a:pt x="1324297" y="1168337"/>
                </a:cubicBezTo>
                <a:cubicBezTo>
                  <a:pt x="1324297" y="1168337"/>
                  <a:pt x="1324297" y="1168337"/>
                  <a:pt x="1333802" y="1180992"/>
                </a:cubicBezTo>
                <a:cubicBezTo>
                  <a:pt x="1355979" y="1206372"/>
                  <a:pt x="1355979" y="1247659"/>
                  <a:pt x="1330634" y="1269929"/>
                </a:cubicBezTo>
                <a:cubicBezTo>
                  <a:pt x="1330634" y="1269929"/>
                  <a:pt x="1330634" y="1269929"/>
                  <a:pt x="1267270" y="1333414"/>
                </a:cubicBezTo>
                <a:cubicBezTo>
                  <a:pt x="1245093" y="1358795"/>
                  <a:pt x="1203907" y="1358795"/>
                  <a:pt x="1178561" y="1336596"/>
                </a:cubicBezTo>
                <a:cubicBezTo>
                  <a:pt x="1178561" y="1336596"/>
                  <a:pt x="1178561" y="1336596"/>
                  <a:pt x="1165889" y="1327052"/>
                </a:cubicBezTo>
                <a:cubicBezTo>
                  <a:pt x="1140543" y="1304853"/>
                  <a:pt x="1096189" y="1301671"/>
                  <a:pt x="1067675" y="1320689"/>
                </a:cubicBezTo>
                <a:cubicBezTo>
                  <a:pt x="1026489" y="1342888"/>
                  <a:pt x="982134" y="1358795"/>
                  <a:pt x="937780" y="1374631"/>
                </a:cubicBezTo>
                <a:cubicBezTo>
                  <a:pt x="902930" y="1384175"/>
                  <a:pt x="874417" y="1415918"/>
                  <a:pt x="871248" y="1447661"/>
                </a:cubicBezTo>
                <a:cubicBezTo>
                  <a:pt x="871248" y="1447661"/>
                  <a:pt x="871248" y="1447661"/>
                  <a:pt x="871248" y="1466749"/>
                </a:cubicBezTo>
                <a:cubicBezTo>
                  <a:pt x="868080" y="1498492"/>
                  <a:pt x="839567" y="1527053"/>
                  <a:pt x="804717" y="1527053"/>
                </a:cubicBezTo>
                <a:cubicBezTo>
                  <a:pt x="804717" y="1527053"/>
                  <a:pt x="804717" y="1527053"/>
                  <a:pt x="716008" y="1527053"/>
                </a:cubicBezTo>
                <a:cubicBezTo>
                  <a:pt x="681158" y="1527053"/>
                  <a:pt x="652644" y="1498492"/>
                  <a:pt x="649476" y="1466749"/>
                </a:cubicBezTo>
                <a:cubicBezTo>
                  <a:pt x="649476" y="1466749"/>
                  <a:pt x="649476" y="1466749"/>
                  <a:pt x="649476" y="1447661"/>
                </a:cubicBezTo>
                <a:cubicBezTo>
                  <a:pt x="646308" y="1415918"/>
                  <a:pt x="617794" y="1384175"/>
                  <a:pt x="582944" y="1374631"/>
                </a:cubicBezTo>
                <a:cubicBezTo>
                  <a:pt x="538590" y="1358795"/>
                  <a:pt x="494236" y="1342888"/>
                  <a:pt x="453049" y="1320689"/>
                </a:cubicBezTo>
                <a:cubicBezTo>
                  <a:pt x="424536" y="1301671"/>
                  <a:pt x="380181" y="1304853"/>
                  <a:pt x="354836" y="1327052"/>
                </a:cubicBezTo>
                <a:cubicBezTo>
                  <a:pt x="354836" y="1327052"/>
                  <a:pt x="354836" y="1327052"/>
                  <a:pt x="342163" y="1336596"/>
                </a:cubicBezTo>
                <a:cubicBezTo>
                  <a:pt x="316818" y="1358795"/>
                  <a:pt x="278800" y="1358795"/>
                  <a:pt x="253454" y="1333414"/>
                </a:cubicBezTo>
                <a:cubicBezTo>
                  <a:pt x="253454" y="1333414"/>
                  <a:pt x="253454" y="1333414"/>
                  <a:pt x="190091" y="1269929"/>
                </a:cubicBezTo>
                <a:cubicBezTo>
                  <a:pt x="167914" y="1247659"/>
                  <a:pt x="164745" y="1206372"/>
                  <a:pt x="186923" y="1180992"/>
                </a:cubicBezTo>
                <a:cubicBezTo>
                  <a:pt x="186923" y="1180992"/>
                  <a:pt x="186923" y="1180992"/>
                  <a:pt x="196427" y="1168337"/>
                </a:cubicBezTo>
                <a:cubicBezTo>
                  <a:pt x="218604" y="1142886"/>
                  <a:pt x="221772" y="1098489"/>
                  <a:pt x="205932" y="1069856"/>
                </a:cubicBezTo>
                <a:cubicBezTo>
                  <a:pt x="180586" y="1028640"/>
                  <a:pt x="164745" y="984172"/>
                  <a:pt x="152073" y="939703"/>
                </a:cubicBezTo>
                <a:cubicBezTo>
                  <a:pt x="142568" y="907960"/>
                  <a:pt x="110886" y="876218"/>
                  <a:pt x="76036" y="876218"/>
                </a:cubicBezTo>
                <a:cubicBezTo>
                  <a:pt x="76036" y="876218"/>
                  <a:pt x="76036" y="876218"/>
                  <a:pt x="60196" y="873036"/>
                </a:cubicBezTo>
                <a:cubicBezTo>
                  <a:pt x="25346" y="869855"/>
                  <a:pt x="0" y="841293"/>
                  <a:pt x="0" y="806369"/>
                </a:cubicBezTo>
                <a:cubicBezTo>
                  <a:pt x="0" y="806369"/>
                  <a:pt x="0" y="806369"/>
                  <a:pt x="0" y="717503"/>
                </a:cubicBezTo>
                <a:cubicBezTo>
                  <a:pt x="0" y="682579"/>
                  <a:pt x="25346" y="654017"/>
                  <a:pt x="60196" y="650836"/>
                </a:cubicBezTo>
                <a:cubicBezTo>
                  <a:pt x="60196" y="650836"/>
                  <a:pt x="60196" y="650836"/>
                  <a:pt x="76036" y="650836"/>
                </a:cubicBezTo>
                <a:cubicBezTo>
                  <a:pt x="110886" y="647655"/>
                  <a:pt x="142568" y="619093"/>
                  <a:pt x="152073" y="587350"/>
                </a:cubicBezTo>
                <a:cubicBezTo>
                  <a:pt x="164745" y="539700"/>
                  <a:pt x="180586" y="495232"/>
                  <a:pt x="205932" y="454016"/>
                </a:cubicBezTo>
                <a:cubicBezTo>
                  <a:pt x="221772" y="425383"/>
                  <a:pt x="218604" y="384167"/>
                  <a:pt x="196427" y="355606"/>
                </a:cubicBezTo>
                <a:cubicBezTo>
                  <a:pt x="196427" y="355606"/>
                  <a:pt x="196427" y="355606"/>
                  <a:pt x="186923" y="342880"/>
                </a:cubicBezTo>
                <a:cubicBezTo>
                  <a:pt x="164745" y="317500"/>
                  <a:pt x="167914" y="279394"/>
                  <a:pt x="190091" y="254014"/>
                </a:cubicBezTo>
                <a:cubicBezTo>
                  <a:pt x="190091" y="254014"/>
                  <a:pt x="190091" y="254014"/>
                  <a:pt x="253454" y="190458"/>
                </a:cubicBezTo>
                <a:cubicBezTo>
                  <a:pt x="278800" y="168259"/>
                  <a:pt x="316818" y="165077"/>
                  <a:pt x="342163" y="187276"/>
                </a:cubicBezTo>
                <a:cubicBezTo>
                  <a:pt x="342163" y="187276"/>
                  <a:pt x="342163" y="187276"/>
                  <a:pt x="354836" y="196820"/>
                </a:cubicBezTo>
                <a:cubicBezTo>
                  <a:pt x="380181" y="219090"/>
                  <a:pt x="424536" y="222200"/>
                  <a:pt x="453049" y="206364"/>
                </a:cubicBezTo>
                <a:cubicBezTo>
                  <a:pt x="494236" y="184166"/>
                  <a:pt x="538590" y="165077"/>
                  <a:pt x="582944" y="152423"/>
                </a:cubicBezTo>
                <a:cubicBezTo>
                  <a:pt x="617794" y="142879"/>
                  <a:pt x="646308" y="111136"/>
                  <a:pt x="649476" y="76211"/>
                </a:cubicBezTo>
                <a:cubicBezTo>
                  <a:pt x="649476" y="76211"/>
                  <a:pt x="649476" y="76211"/>
                  <a:pt x="649476" y="60305"/>
                </a:cubicBezTo>
                <a:cubicBezTo>
                  <a:pt x="652644" y="25380"/>
                  <a:pt x="681158" y="0"/>
                  <a:pt x="716008" y="0"/>
                </a:cubicBezTo>
                <a:close/>
              </a:path>
            </a:pathLst>
          </a:custGeom>
          <a:solidFill>
            <a:srgbClr val="3A414B"/>
          </a:solidFill>
          <a:ln w="12700">
            <a:miter lim="400000"/>
          </a:ln>
        </p:spPr>
        <p:txBody>
          <a:bodyPr wrap="square" tIns="45720" bIns="4572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90204"/>
              <a:ea typeface="微软雅黑" panose="020B0503020204020204" charset="-122"/>
              <a:cs typeface="微软雅黑" panose="020B0503020204020204" charset="-122"/>
              <a:sym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56840" y="4097020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人民网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27930" y="4218305"/>
            <a:ext cx="79248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>
                <a:sym typeface="+mn-ea"/>
              </a:rPr>
              <a:t>中信</a:t>
            </a:r>
          </a:p>
          <a:p>
            <a:r>
              <a:rPr lang="zh-CN" altLang="en-US" sz="2400" b="1">
                <a:sym typeface="+mn-ea"/>
              </a:rPr>
              <a:t>资产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03390" y="3742690"/>
            <a:ext cx="10083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人民</a:t>
            </a:r>
          </a:p>
          <a:p>
            <a:r>
              <a:rPr lang="zh-CN" altLang="en-US" sz="2800" b="1">
                <a:solidFill>
                  <a:schemeClr val="bg1"/>
                </a:solidFill>
              </a:rPr>
              <a:t>金融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656840" y="1951990"/>
            <a:ext cx="7865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除公交集团外，</a:t>
            </a:r>
            <a:r>
              <a:rPr lang="en-US" altLang="zh-CN"/>
              <a:t>“</a:t>
            </a:r>
            <a:r>
              <a:rPr lang="zh-CN" altLang="en-US"/>
              <a:t>公交驿栈</a:t>
            </a:r>
            <a:r>
              <a:rPr lang="en-US" altLang="zh-CN"/>
              <a:t>”</a:t>
            </a:r>
            <a:r>
              <a:rPr lang="zh-CN" altLang="en-US"/>
              <a:t>项目还得到各方资本和机构的支持。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0365" y="58483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1.2.3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8"/>
          <p:cNvSpPr/>
          <p:nvPr/>
        </p:nvSpPr>
        <p:spPr bwMode="auto">
          <a:xfrm>
            <a:off x="404341" y="461612"/>
            <a:ext cx="598856" cy="5988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313530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1210" y="1633220"/>
            <a:ext cx="10799445" cy="10509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北京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公交驿栈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项目，是</a:t>
            </a:r>
            <a:r>
              <a:rPr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sz="1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北京公交集团</a:t>
            </a:r>
            <a:r>
              <a:rPr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品牌背书下，以公交场站集约综合利用为导向，运用互联网、大数据、智慧运营等创新技术，以周边社区及社区居民为服务对象</a:t>
            </a:r>
            <a:r>
              <a:rPr 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线上线下相融合的一站式、高品质社区便民共享服务平台，为居民出行、康养、休闲的活力场所。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3723005" y="3376295"/>
            <a:ext cx="6816090" cy="1581150"/>
          </a:xfrm>
          <a:prstGeom prst="rect">
            <a:avLst/>
          </a:prstGeom>
        </p:spPr>
        <p:txBody>
          <a:bodyPr wrap="square" tIns="0" bIns="46800"/>
          <a:lstStyle/>
          <a:p>
            <a:pPr algn="l" fontAlgn="auto">
              <a:lnSpc>
                <a:spcPct val="130000"/>
              </a:lnSpc>
              <a:buClrTx/>
              <a:buSzTx/>
              <a:buFontTx/>
            </a:pPr>
            <a:r>
              <a:rPr lang="en-US" altLang="zh-CN" sz="1400" spc="150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endParaRPr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32680" y="3044190"/>
            <a:ext cx="6785610" cy="1691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30000"/>
              </a:lnSpc>
              <a:buClrTx/>
              <a:buSzTx/>
              <a:buFontTx/>
            </a:pPr>
            <a:r>
              <a:rPr 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前期，项目将</a:t>
            </a:r>
            <a:r>
              <a:rPr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全面塑造以公共交通延伸服务的多样化高品质城市便民服务类型，以破解出行痛点、补齐社区短板、提升服务品质为导向，打造公益与市场相结合的城市高品质公共服务空间，助力公交集团从“城市公共交通提供者”向“城市公共服务提供者”多元化转型，更好地服务首都城市发展战略。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80305" y="5023485"/>
            <a:ext cx="6690995" cy="1370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r>
              <a:rPr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后期，项目将根据公交场站改造所沉淀的项目及管理经验、品牌影响力，开展第二期社区街道便民布点建设项目，将零售、物流、技术等资源及能力导入街道管理，进行城区街道改造赋能，升级便民服务，改善居民生活。</a:t>
            </a:r>
            <a:endParaRPr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791210" y="4862830"/>
            <a:ext cx="3761740" cy="16922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791210" y="3035935"/>
            <a:ext cx="3761740" cy="169926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227672" y="461614"/>
            <a:ext cx="8528685" cy="598805"/>
            <a:chOff x="4518512" y="2209083"/>
            <a:chExt cx="8528685" cy="598805"/>
          </a:xfrm>
        </p:grpSpPr>
        <p:sp>
          <p:nvSpPr>
            <p:cNvPr id="15" name="Freeform 24"/>
            <p:cNvSpPr/>
            <p:nvPr/>
          </p:nvSpPr>
          <p:spPr bwMode="auto">
            <a:xfrm>
              <a:off x="4518512" y="2209083"/>
              <a:ext cx="8528685" cy="59880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95000"/>
              </a:schemeClr>
            </a:solidFill>
            <a:ln w="6350" cap="flat">
              <a:solidFill>
                <a:schemeClr val="bg1"/>
              </a:solidFill>
              <a:prstDash val="sysDot"/>
              <a:miter lim="800000"/>
            </a:ln>
          </p:spPr>
          <p:txBody>
            <a:bodyPr vert="horz" wrap="square" lIns="91404" tIns="45702" rIns="91404" bIns="45702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31353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618842" y="2269408"/>
              <a:ext cx="810450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项目概述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公交驿栈：首都便民服务综合体</a:t>
              </a:r>
              <a:endPara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704" t="37592" r="24278" b="36707"/>
          <a:stretch>
            <a:fillRect/>
          </a:stretch>
        </p:blipFill>
        <p:spPr>
          <a:xfrm>
            <a:off x="9980295" y="398145"/>
            <a:ext cx="1834515" cy="6781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0365" y="58483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8"/>
          <p:cNvSpPr/>
          <p:nvPr/>
        </p:nvSpPr>
        <p:spPr bwMode="auto">
          <a:xfrm>
            <a:off x="404341" y="461612"/>
            <a:ext cx="598856" cy="59885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 dirty="0">
              <a:solidFill>
                <a:srgbClr val="313530"/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6737" name="object 55"/>
          <p:cNvSpPr/>
          <p:nvPr/>
        </p:nvSpPr>
        <p:spPr>
          <a:xfrm>
            <a:off x="962343" y="1716405"/>
            <a:ext cx="1993900" cy="844550"/>
          </a:xfrm>
          <a:custGeom>
            <a:avLst/>
            <a:gdLst/>
            <a:ahLst/>
            <a:cxnLst>
              <a:cxn ang="0">
                <a:pos x="1876584" y="0"/>
              </a:cxn>
              <a:cxn ang="0">
                <a:pos x="0" y="0"/>
              </a:cxn>
              <a:cxn ang="0">
                <a:pos x="0" y="844111"/>
              </a:cxn>
              <a:cxn ang="0">
                <a:pos x="1876584" y="844111"/>
              </a:cxn>
              <a:cxn ang="0">
                <a:pos x="1876584" y="0"/>
              </a:cxn>
            </a:cxnLst>
            <a:rect l="0" t="0" r="0" b="0"/>
            <a:pathLst>
              <a:path w="2118360" h="844550">
                <a:moveTo>
                  <a:pt x="2118360" y="0"/>
                </a:moveTo>
                <a:lnTo>
                  <a:pt x="0" y="0"/>
                </a:lnTo>
                <a:lnTo>
                  <a:pt x="0" y="844296"/>
                </a:lnTo>
                <a:lnTo>
                  <a:pt x="2118360" y="844296"/>
                </a:lnTo>
                <a:lnTo>
                  <a:pt x="211836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6743" name="object 4"/>
          <p:cNvGrpSpPr/>
          <p:nvPr/>
        </p:nvGrpSpPr>
        <p:grpSpPr>
          <a:xfrm>
            <a:off x="889318" y="2578418"/>
            <a:ext cx="10339387" cy="3770312"/>
            <a:chOff x="591312" y="2410967"/>
            <a:chExt cx="10985754" cy="3771138"/>
          </a:xfrm>
        </p:grpSpPr>
        <p:pic>
          <p:nvPicPr>
            <p:cNvPr id="116744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1264" y="3355847"/>
              <a:ext cx="2225802" cy="96088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6745" name="object 6"/>
            <p:cNvSpPr/>
            <p:nvPr/>
          </p:nvSpPr>
          <p:spPr>
            <a:xfrm>
              <a:off x="9407652" y="3375659"/>
              <a:ext cx="2115820" cy="847725"/>
            </a:xfrm>
            <a:custGeom>
              <a:avLst/>
              <a:gdLst/>
              <a:ahLst/>
              <a:cxnLst>
                <a:cxn ang="0">
                  <a:pos x="2115310" y="0"/>
                </a:cxn>
                <a:cxn ang="0">
                  <a:pos x="0" y="0"/>
                </a:cxn>
                <a:cxn ang="0">
                  <a:pos x="0" y="847344"/>
                </a:cxn>
                <a:cxn ang="0">
                  <a:pos x="2115310" y="847344"/>
                </a:cxn>
                <a:cxn ang="0">
                  <a:pos x="2115310" y="0"/>
                </a:cxn>
              </a:cxnLst>
              <a:rect l="0" t="0" r="0" b="0"/>
              <a:pathLst>
                <a:path w="2115820" h="847725">
                  <a:moveTo>
                    <a:pt x="2115311" y="0"/>
                  </a:moveTo>
                  <a:lnTo>
                    <a:pt x="0" y="0"/>
                  </a:lnTo>
                  <a:lnTo>
                    <a:pt x="0" y="847344"/>
                  </a:lnTo>
                  <a:lnTo>
                    <a:pt x="2115311" y="847344"/>
                  </a:lnTo>
                  <a:lnTo>
                    <a:pt x="211531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46" name="object 7"/>
            <p:cNvSpPr/>
            <p:nvPr/>
          </p:nvSpPr>
          <p:spPr>
            <a:xfrm>
              <a:off x="9407652" y="3375659"/>
              <a:ext cx="2115820" cy="847725"/>
            </a:xfrm>
            <a:custGeom>
              <a:avLst/>
              <a:gdLst/>
              <a:ahLst/>
              <a:cxnLst>
                <a:cxn ang="0">
                  <a:pos x="0" y="847344"/>
                </a:cxn>
                <a:cxn ang="0">
                  <a:pos x="2115310" y="847344"/>
                </a:cxn>
                <a:cxn ang="0">
                  <a:pos x="2115310" y="0"/>
                </a:cxn>
                <a:cxn ang="0">
                  <a:pos x="0" y="0"/>
                </a:cxn>
                <a:cxn ang="0">
                  <a:pos x="0" y="847344"/>
                </a:cxn>
              </a:cxnLst>
              <a:rect l="0" t="0" r="0" b="0"/>
              <a:pathLst>
                <a:path w="2115820" h="847725">
                  <a:moveTo>
                    <a:pt x="0" y="847344"/>
                  </a:moveTo>
                  <a:lnTo>
                    <a:pt x="2115311" y="847344"/>
                  </a:lnTo>
                  <a:lnTo>
                    <a:pt x="2115311" y="0"/>
                  </a:lnTo>
                  <a:lnTo>
                    <a:pt x="0" y="0"/>
                  </a:lnTo>
                  <a:lnTo>
                    <a:pt x="0" y="847344"/>
                  </a:lnTo>
                  <a:close/>
                </a:path>
              </a:pathLst>
            </a:custGeom>
            <a:noFill/>
            <a:ln w="3175" cap="flat" cmpd="sng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6747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12" y="2410967"/>
              <a:ext cx="2225802" cy="95783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6748" name="object 9"/>
            <p:cNvSpPr/>
            <p:nvPr/>
          </p:nvSpPr>
          <p:spPr>
            <a:xfrm>
              <a:off x="647700" y="2430779"/>
              <a:ext cx="2115820" cy="844550"/>
            </a:xfrm>
            <a:custGeom>
              <a:avLst/>
              <a:gdLst/>
              <a:ahLst/>
              <a:cxnLst>
                <a:cxn ang="0">
                  <a:pos x="2115312" y="0"/>
                </a:cxn>
                <a:cxn ang="0">
                  <a:pos x="0" y="0"/>
                </a:cxn>
                <a:cxn ang="0">
                  <a:pos x="0" y="844296"/>
                </a:cxn>
                <a:cxn ang="0">
                  <a:pos x="2115312" y="844296"/>
                </a:cxn>
                <a:cxn ang="0">
                  <a:pos x="2115312" y="0"/>
                </a:cxn>
              </a:cxnLst>
              <a:rect l="0" t="0" r="0" b="0"/>
              <a:pathLst>
                <a:path w="2115820" h="844550">
                  <a:moveTo>
                    <a:pt x="2115312" y="0"/>
                  </a:moveTo>
                  <a:lnTo>
                    <a:pt x="0" y="0"/>
                  </a:lnTo>
                  <a:lnTo>
                    <a:pt x="0" y="844296"/>
                  </a:lnTo>
                  <a:lnTo>
                    <a:pt x="2115312" y="844296"/>
                  </a:lnTo>
                  <a:lnTo>
                    <a:pt x="211531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49" name="object 10"/>
            <p:cNvSpPr/>
            <p:nvPr/>
          </p:nvSpPr>
          <p:spPr>
            <a:xfrm>
              <a:off x="647700" y="2430779"/>
              <a:ext cx="2115820" cy="844550"/>
            </a:xfrm>
            <a:custGeom>
              <a:avLst/>
              <a:gdLst/>
              <a:ahLst/>
              <a:cxnLst>
                <a:cxn ang="0">
                  <a:pos x="0" y="844296"/>
                </a:cxn>
                <a:cxn ang="0">
                  <a:pos x="2115312" y="844296"/>
                </a:cxn>
                <a:cxn ang="0">
                  <a:pos x="2115312" y="0"/>
                </a:cxn>
                <a:cxn ang="0">
                  <a:pos x="0" y="0"/>
                </a:cxn>
                <a:cxn ang="0">
                  <a:pos x="0" y="844296"/>
                </a:cxn>
              </a:cxnLst>
              <a:rect l="0" t="0" r="0" b="0"/>
              <a:pathLst>
                <a:path w="2115820" h="844550">
                  <a:moveTo>
                    <a:pt x="0" y="844296"/>
                  </a:moveTo>
                  <a:lnTo>
                    <a:pt x="2115312" y="844296"/>
                  </a:lnTo>
                  <a:lnTo>
                    <a:pt x="2115312" y="0"/>
                  </a:lnTo>
                  <a:lnTo>
                    <a:pt x="0" y="0"/>
                  </a:lnTo>
                  <a:lnTo>
                    <a:pt x="0" y="844296"/>
                  </a:lnTo>
                  <a:close/>
                </a:path>
              </a:pathLst>
            </a:custGeom>
            <a:noFill/>
            <a:ln w="3175" cap="flat" cmpd="sng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6750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960" y="2529839"/>
              <a:ext cx="1761743" cy="64312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751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9776" y="2410967"/>
              <a:ext cx="2228850" cy="95783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6752" name="object 13"/>
            <p:cNvSpPr/>
            <p:nvPr/>
          </p:nvSpPr>
          <p:spPr>
            <a:xfrm>
              <a:off x="2836163" y="2430779"/>
              <a:ext cx="2118360" cy="844550"/>
            </a:xfrm>
            <a:custGeom>
              <a:avLst/>
              <a:gdLst/>
              <a:ahLst/>
              <a:cxnLst>
                <a:cxn ang="0">
                  <a:pos x="2118360" y="0"/>
                </a:cxn>
                <a:cxn ang="0">
                  <a:pos x="0" y="0"/>
                </a:cxn>
                <a:cxn ang="0">
                  <a:pos x="0" y="844296"/>
                </a:cxn>
                <a:cxn ang="0">
                  <a:pos x="2118360" y="844296"/>
                </a:cxn>
                <a:cxn ang="0">
                  <a:pos x="2118360" y="0"/>
                </a:cxn>
              </a:cxnLst>
              <a:rect l="0" t="0" r="0" b="0"/>
              <a:pathLst>
                <a:path w="2118360" h="844550">
                  <a:moveTo>
                    <a:pt x="2118360" y="0"/>
                  </a:moveTo>
                  <a:lnTo>
                    <a:pt x="0" y="0"/>
                  </a:lnTo>
                  <a:lnTo>
                    <a:pt x="0" y="844296"/>
                  </a:lnTo>
                  <a:lnTo>
                    <a:pt x="2118360" y="844296"/>
                  </a:lnTo>
                  <a:lnTo>
                    <a:pt x="211836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53" name="object 14"/>
            <p:cNvSpPr/>
            <p:nvPr/>
          </p:nvSpPr>
          <p:spPr>
            <a:xfrm>
              <a:off x="2836163" y="2430779"/>
              <a:ext cx="2118360" cy="844550"/>
            </a:xfrm>
            <a:custGeom>
              <a:avLst/>
              <a:gdLst/>
              <a:ahLst/>
              <a:cxnLst>
                <a:cxn ang="0">
                  <a:pos x="0" y="844296"/>
                </a:cxn>
                <a:cxn ang="0">
                  <a:pos x="2118360" y="844296"/>
                </a:cxn>
                <a:cxn ang="0">
                  <a:pos x="2118360" y="0"/>
                </a:cxn>
                <a:cxn ang="0">
                  <a:pos x="0" y="0"/>
                </a:cxn>
                <a:cxn ang="0">
                  <a:pos x="0" y="844296"/>
                </a:cxn>
              </a:cxnLst>
              <a:rect l="0" t="0" r="0" b="0"/>
              <a:pathLst>
                <a:path w="2118360" h="844550">
                  <a:moveTo>
                    <a:pt x="0" y="844296"/>
                  </a:moveTo>
                  <a:lnTo>
                    <a:pt x="2118360" y="844296"/>
                  </a:lnTo>
                  <a:lnTo>
                    <a:pt x="2118360" y="0"/>
                  </a:lnTo>
                  <a:lnTo>
                    <a:pt x="0" y="0"/>
                  </a:lnTo>
                  <a:lnTo>
                    <a:pt x="0" y="844296"/>
                  </a:lnTo>
                  <a:close/>
                </a:path>
              </a:pathLst>
            </a:custGeom>
            <a:noFill/>
            <a:ln w="3175" cap="flat" cmpd="sng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6754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1288" y="2410967"/>
              <a:ext cx="2225802" cy="95783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6755" name="object 16"/>
            <p:cNvSpPr/>
            <p:nvPr/>
          </p:nvSpPr>
          <p:spPr>
            <a:xfrm>
              <a:off x="5027676" y="2430779"/>
              <a:ext cx="2115820" cy="844550"/>
            </a:xfrm>
            <a:custGeom>
              <a:avLst/>
              <a:gdLst/>
              <a:ahLst/>
              <a:cxnLst>
                <a:cxn ang="0">
                  <a:pos x="2115312" y="0"/>
                </a:cxn>
                <a:cxn ang="0">
                  <a:pos x="0" y="0"/>
                </a:cxn>
                <a:cxn ang="0">
                  <a:pos x="0" y="844296"/>
                </a:cxn>
                <a:cxn ang="0">
                  <a:pos x="2115312" y="844296"/>
                </a:cxn>
                <a:cxn ang="0">
                  <a:pos x="2115312" y="0"/>
                </a:cxn>
              </a:cxnLst>
              <a:rect l="0" t="0" r="0" b="0"/>
              <a:pathLst>
                <a:path w="2115820" h="844550">
                  <a:moveTo>
                    <a:pt x="2115312" y="0"/>
                  </a:moveTo>
                  <a:lnTo>
                    <a:pt x="0" y="0"/>
                  </a:lnTo>
                  <a:lnTo>
                    <a:pt x="0" y="844296"/>
                  </a:lnTo>
                  <a:lnTo>
                    <a:pt x="2115312" y="844296"/>
                  </a:lnTo>
                  <a:lnTo>
                    <a:pt x="211531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56" name="object 17"/>
            <p:cNvSpPr/>
            <p:nvPr/>
          </p:nvSpPr>
          <p:spPr>
            <a:xfrm>
              <a:off x="5027676" y="2430779"/>
              <a:ext cx="2115820" cy="844550"/>
            </a:xfrm>
            <a:custGeom>
              <a:avLst/>
              <a:gdLst/>
              <a:ahLst/>
              <a:cxnLst>
                <a:cxn ang="0">
                  <a:pos x="0" y="844296"/>
                </a:cxn>
                <a:cxn ang="0">
                  <a:pos x="2115312" y="844296"/>
                </a:cxn>
                <a:cxn ang="0">
                  <a:pos x="2115312" y="0"/>
                </a:cxn>
                <a:cxn ang="0">
                  <a:pos x="0" y="0"/>
                </a:cxn>
                <a:cxn ang="0">
                  <a:pos x="0" y="844296"/>
                </a:cxn>
              </a:cxnLst>
              <a:rect l="0" t="0" r="0" b="0"/>
              <a:pathLst>
                <a:path w="2115820" h="844550">
                  <a:moveTo>
                    <a:pt x="0" y="844296"/>
                  </a:moveTo>
                  <a:lnTo>
                    <a:pt x="2115312" y="844296"/>
                  </a:lnTo>
                  <a:lnTo>
                    <a:pt x="2115312" y="0"/>
                  </a:lnTo>
                  <a:lnTo>
                    <a:pt x="0" y="0"/>
                  </a:lnTo>
                  <a:lnTo>
                    <a:pt x="0" y="844296"/>
                  </a:lnTo>
                  <a:close/>
                </a:path>
              </a:pathLst>
            </a:custGeom>
            <a:noFill/>
            <a:ln w="3175" cap="flat" cmpd="sng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6757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9752" y="2410967"/>
              <a:ext cx="2228850" cy="95783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6758" name="object 19"/>
            <p:cNvSpPr/>
            <p:nvPr/>
          </p:nvSpPr>
          <p:spPr>
            <a:xfrm>
              <a:off x="7216140" y="2430779"/>
              <a:ext cx="2118360" cy="844550"/>
            </a:xfrm>
            <a:custGeom>
              <a:avLst/>
              <a:gdLst/>
              <a:ahLst/>
              <a:cxnLst>
                <a:cxn ang="0">
                  <a:pos x="2118366" y="0"/>
                </a:cxn>
                <a:cxn ang="0">
                  <a:pos x="0" y="0"/>
                </a:cxn>
                <a:cxn ang="0">
                  <a:pos x="0" y="844296"/>
                </a:cxn>
                <a:cxn ang="0">
                  <a:pos x="2118366" y="844296"/>
                </a:cxn>
                <a:cxn ang="0">
                  <a:pos x="2118366" y="0"/>
                </a:cxn>
              </a:cxnLst>
              <a:rect l="0" t="0" r="0" b="0"/>
              <a:pathLst>
                <a:path w="2118359" h="844550">
                  <a:moveTo>
                    <a:pt x="2118359" y="0"/>
                  </a:moveTo>
                  <a:lnTo>
                    <a:pt x="0" y="0"/>
                  </a:lnTo>
                  <a:lnTo>
                    <a:pt x="0" y="844296"/>
                  </a:lnTo>
                  <a:lnTo>
                    <a:pt x="2118359" y="844296"/>
                  </a:lnTo>
                  <a:lnTo>
                    <a:pt x="211835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59" name="object 20"/>
            <p:cNvSpPr/>
            <p:nvPr/>
          </p:nvSpPr>
          <p:spPr>
            <a:xfrm>
              <a:off x="7216140" y="2430779"/>
              <a:ext cx="2118360" cy="844550"/>
            </a:xfrm>
            <a:custGeom>
              <a:avLst/>
              <a:gdLst/>
              <a:ahLst/>
              <a:cxnLst>
                <a:cxn ang="0">
                  <a:pos x="0" y="844296"/>
                </a:cxn>
                <a:cxn ang="0">
                  <a:pos x="2118366" y="844296"/>
                </a:cxn>
                <a:cxn ang="0">
                  <a:pos x="2118366" y="0"/>
                </a:cxn>
                <a:cxn ang="0">
                  <a:pos x="0" y="0"/>
                </a:cxn>
                <a:cxn ang="0">
                  <a:pos x="0" y="844296"/>
                </a:cxn>
              </a:cxnLst>
              <a:rect l="0" t="0" r="0" b="0"/>
              <a:pathLst>
                <a:path w="2118359" h="844550">
                  <a:moveTo>
                    <a:pt x="0" y="844296"/>
                  </a:moveTo>
                  <a:lnTo>
                    <a:pt x="2118359" y="844296"/>
                  </a:lnTo>
                  <a:lnTo>
                    <a:pt x="2118359" y="0"/>
                  </a:lnTo>
                  <a:lnTo>
                    <a:pt x="0" y="0"/>
                  </a:lnTo>
                  <a:lnTo>
                    <a:pt x="0" y="844296"/>
                  </a:lnTo>
                  <a:close/>
                </a:path>
              </a:pathLst>
            </a:custGeom>
            <a:noFill/>
            <a:ln w="3175" cap="flat" cmpd="sng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6760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1264" y="2410967"/>
              <a:ext cx="2225802" cy="95783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6761" name="object 22"/>
            <p:cNvSpPr/>
            <p:nvPr/>
          </p:nvSpPr>
          <p:spPr>
            <a:xfrm>
              <a:off x="9407652" y="2430779"/>
              <a:ext cx="2115820" cy="844550"/>
            </a:xfrm>
            <a:custGeom>
              <a:avLst/>
              <a:gdLst/>
              <a:ahLst/>
              <a:cxnLst>
                <a:cxn ang="0">
                  <a:pos x="2115310" y="0"/>
                </a:cxn>
                <a:cxn ang="0">
                  <a:pos x="0" y="0"/>
                </a:cxn>
                <a:cxn ang="0">
                  <a:pos x="0" y="844296"/>
                </a:cxn>
                <a:cxn ang="0">
                  <a:pos x="2115310" y="844296"/>
                </a:cxn>
                <a:cxn ang="0">
                  <a:pos x="2115310" y="0"/>
                </a:cxn>
              </a:cxnLst>
              <a:rect l="0" t="0" r="0" b="0"/>
              <a:pathLst>
                <a:path w="2115820" h="844550">
                  <a:moveTo>
                    <a:pt x="2115311" y="0"/>
                  </a:moveTo>
                  <a:lnTo>
                    <a:pt x="0" y="0"/>
                  </a:lnTo>
                  <a:lnTo>
                    <a:pt x="0" y="844296"/>
                  </a:lnTo>
                  <a:lnTo>
                    <a:pt x="2115311" y="844296"/>
                  </a:lnTo>
                  <a:lnTo>
                    <a:pt x="211531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62" name="object 23"/>
            <p:cNvSpPr/>
            <p:nvPr/>
          </p:nvSpPr>
          <p:spPr>
            <a:xfrm>
              <a:off x="9407652" y="2430779"/>
              <a:ext cx="2115820" cy="844550"/>
            </a:xfrm>
            <a:custGeom>
              <a:avLst/>
              <a:gdLst/>
              <a:ahLst/>
              <a:cxnLst>
                <a:cxn ang="0">
                  <a:pos x="0" y="844296"/>
                </a:cxn>
                <a:cxn ang="0">
                  <a:pos x="2115310" y="844296"/>
                </a:cxn>
                <a:cxn ang="0">
                  <a:pos x="2115310" y="0"/>
                </a:cxn>
                <a:cxn ang="0">
                  <a:pos x="0" y="0"/>
                </a:cxn>
                <a:cxn ang="0">
                  <a:pos x="0" y="844296"/>
                </a:cxn>
              </a:cxnLst>
              <a:rect l="0" t="0" r="0" b="0"/>
              <a:pathLst>
                <a:path w="2115820" h="844550">
                  <a:moveTo>
                    <a:pt x="0" y="844296"/>
                  </a:moveTo>
                  <a:lnTo>
                    <a:pt x="2115311" y="844296"/>
                  </a:lnTo>
                  <a:lnTo>
                    <a:pt x="2115311" y="0"/>
                  </a:lnTo>
                  <a:lnTo>
                    <a:pt x="0" y="0"/>
                  </a:lnTo>
                  <a:lnTo>
                    <a:pt x="0" y="844296"/>
                  </a:lnTo>
                  <a:close/>
                </a:path>
              </a:pathLst>
            </a:custGeom>
            <a:noFill/>
            <a:ln w="3175" cap="flat" cmpd="sng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6763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12" y="3358895"/>
              <a:ext cx="2225802" cy="95783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6764" name="object 25"/>
            <p:cNvSpPr/>
            <p:nvPr/>
          </p:nvSpPr>
          <p:spPr>
            <a:xfrm>
              <a:off x="647700" y="3378707"/>
              <a:ext cx="2115820" cy="844550"/>
            </a:xfrm>
            <a:custGeom>
              <a:avLst/>
              <a:gdLst/>
              <a:ahLst/>
              <a:cxnLst>
                <a:cxn ang="0">
                  <a:pos x="2115312" y="0"/>
                </a:cxn>
                <a:cxn ang="0">
                  <a:pos x="0" y="0"/>
                </a:cxn>
                <a:cxn ang="0">
                  <a:pos x="0" y="844295"/>
                </a:cxn>
                <a:cxn ang="0">
                  <a:pos x="2115312" y="844295"/>
                </a:cxn>
                <a:cxn ang="0">
                  <a:pos x="2115312" y="0"/>
                </a:cxn>
              </a:cxnLst>
              <a:rect l="0" t="0" r="0" b="0"/>
              <a:pathLst>
                <a:path w="2115820" h="844550">
                  <a:moveTo>
                    <a:pt x="2115312" y="0"/>
                  </a:moveTo>
                  <a:lnTo>
                    <a:pt x="0" y="0"/>
                  </a:lnTo>
                  <a:lnTo>
                    <a:pt x="0" y="844295"/>
                  </a:lnTo>
                  <a:lnTo>
                    <a:pt x="2115312" y="844295"/>
                  </a:lnTo>
                  <a:lnTo>
                    <a:pt x="211531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65" name="object 26"/>
            <p:cNvSpPr/>
            <p:nvPr/>
          </p:nvSpPr>
          <p:spPr>
            <a:xfrm>
              <a:off x="647700" y="3378707"/>
              <a:ext cx="2115820" cy="844550"/>
            </a:xfrm>
            <a:custGeom>
              <a:avLst/>
              <a:gdLst/>
              <a:ahLst/>
              <a:cxnLst>
                <a:cxn ang="0">
                  <a:pos x="0" y="844295"/>
                </a:cxn>
                <a:cxn ang="0">
                  <a:pos x="2115312" y="844295"/>
                </a:cxn>
                <a:cxn ang="0">
                  <a:pos x="2115312" y="0"/>
                </a:cxn>
                <a:cxn ang="0">
                  <a:pos x="0" y="0"/>
                </a:cxn>
                <a:cxn ang="0">
                  <a:pos x="0" y="844295"/>
                </a:cxn>
              </a:cxnLst>
              <a:rect l="0" t="0" r="0" b="0"/>
              <a:pathLst>
                <a:path w="2115820" h="844550">
                  <a:moveTo>
                    <a:pt x="0" y="844295"/>
                  </a:moveTo>
                  <a:lnTo>
                    <a:pt x="2115312" y="844295"/>
                  </a:lnTo>
                  <a:lnTo>
                    <a:pt x="2115312" y="0"/>
                  </a:lnTo>
                  <a:lnTo>
                    <a:pt x="0" y="0"/>
                  </a:lnTo>
                  <a:lnTo>
                    <a:pt x="0" y="844295"/>
                  </a:lnTo>
                  <a:close/>
                </a:path>
              </a:pathLst>
            </a:custGeom>
            <a:noFill/>
            <a:ln w="3175" cap="flat" cmpd="sng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6766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9776" y="3358895"/>
              <a:ext cx="2228850" cy="95783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6767" name="object 28"/>
            <p:cNvSpPr/>
            <p:nvPr/>
          </p:nvSpPr>
          <p:spPr>
            <a:xfrm>
              <a:off x="2836163" y="3378707"/>
              <a:ext cx="2118360" cy="844550"/>
            </a:xfrm>
            <a:custGeom>
              <a:avLst/>
              <a:gdLst/>
              <a:ahLst/>
              <a:cxnLst>
                <a:cxn ang="0">
                  <a:pos x="2118360" y="0"/>
                </a:cxn>
                <a:cxn ang="0">
                  <a:pos x="0" y="0"/>
                </a:cxn>
                <a:cxn ang="0">
                  <a:pos x="0" y="844295"/>
                </a:cxn>
                <a:cxn ang="0">
                  <a:pos x="2118360" y="844295"/>
                </a:cxn>
                <a:cxn ang="0">
                  <a:pos x="2118360" y="0"/>
                </a:cxn>
              </a:cxnLst>
              <a:rect l="0" t="0" r="0" b="0"/>
              <a:pathLst>
                <a:path w="2118360" h="844550">
                  <a:moveTo>
                    <a:pt x="2118360" y="0"/>
                  </a:moveTo>
                  <a:lnTo>
                    <a:pt x="0" y="0"/>
                  </a:lnTo>
                  <a:lnTo>
                    <a:pt x="0" y="844295"/>
                  </a:lnTo>
                  <a:lnTo>
                    <a:pt x="2118360" y="844295"/>
                  </a:lnTo>
                  <a:lnTo>
                    <a:pt x="211836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68" name="object 29"/>
            <p:cNvSpPr/>
            <p:nvPr/>
          </p:nvSpPr>
          <p:spPr>
            <a:xfrm>
              <a:off x="2836163" y="3378707"/>
              <a:ext cx="2118360" cy="844550"/>
            </a:xfrm>
            <a:custGeom>
              <a:avLst/>
              <a:gdLst/>
              <a:ahLst/>
              <a:cxnLst>
                <a:cxn ang="0">
                  <a:pos x="0" y="844295"/>
                </a:cxn>
                <a:cxn ang="0">
                  <a:pos x="2118360" y="844295"/>
                </a:cxn>
                <a:cxn ang="0">
                  <a:pos x="2118360" y="0"/>
                </a:cxn>
                <a:cxn ang="0">
                  <a:pos x="0" y="0"/>
                </a:cxn>
                <a:cxn ang="0">
                  <a:pos x="0" y="844295"/>
                </a:cxn>
              </a:cxnLst>
              <a:rect l="0" t="0" r="0" b="0"/>
              <a:pathLst>
                <a:path w="2118360" h="844550">
                  <a:moveTo>
                    <a:pt x="0" y="844295"/>
                  </a:moveTo>
                  <a:lnTo>
                    <a:pt x="2118360" y="844295"/>
                  </a:lnTo>
                  <a:lnTo>
                    <a:pt x="2118360" y="0"/>
                  </a:lnTo>
                  <a:lnTo>
                    <a:pt x="0" y="0"/>
                  </a:lnTo>
                  <a:lnTo>
                    <a:pt x="0" y="844295"/>
                  </a:lnTo>
                  <a:close/>
                </a:path>
              </a:pathLst>
            </a:custGeom>
            <a:noFill/>
            <a:ln w="3175" cap="flat" cmpd="sng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6769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1288" y="3358895"/>
              <a:ext cx="2225802" cy="95783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6770" name="object 31"/>
            <p:cNvSpPr/>
            <p:nvPr/>
          </p:nvSpPr>
          <p:spPr>
            <a:xfrm>
              <a:off x="5027676" y="3378707"/>
              <a:ext cx="2115820" cy="844550"/>
            </a:xfrm>
            <a:custGeom>
              <a:avLst/>
              <a:gdLst/>
              <a:ahLst/>
              <a:cxnLst>
                <a:cxn ang="0">
                  <a:pos x="2115312" y="0"/>
                </a:cxn>
                <a:cxn ang="0">
                  <a:pos x="0" y="0"/>
                </a:cxn>
                <a:cxn ang="0">
                  <a:pos x="0" y="844295"/>
                </a:cxn>
                <a:cxn ang="0">
                  <a:pos x="2115312" y="844295"/>
                </a:cxn>
                <a:cxn ang="0">
                  <a:pos x="2115312" y="0"/>
                </a:cxn>
              </a:cxnLst>
              <a:rect l="0" t="0" r="0" b="0"/>
              <a:pathLst>
                <a:path w="2115820" h="844550">
                  <a:moveTo>
                    <a:pt x="2115312" y="0"/>
                  </a:moveTo>
                  <a:lnTo>
                    <a:pt x="0" y="0"/>
                  </a:lnTo>
                  <a:lnTo>
                    <a:pt x="0" y="844295"/>
                  </a:lnTo>
                  <a:lnTo>
                    <a:pt x="2115312" y="844295"/>
                  </a:lnTo>
                  <a:lnTo>
                    <a:pt x="211531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71" name="object 32"/>
            <p:cNvSpPr/>
            <p:nvPr/>
          </p:nvSpPr>
          <p:spPr>
            <a:xfrm>
              <a:off x="5027676" y="3378707"/>
              <a:ext cx="2115820" cy="844550"/>
            </a:xfrm>
            <a:custGeom>
              <a:avLst/>
              <a:gdLst/>
              <a:ahLst/>
              <a:cxnLst>
                <a:cxn ang="0">
                  <a:pos x="0" y="844295"/>
                </a:cxn>
                <a:cxn ang="0">
                  <a:pos x="2115312" y="844295"/>
                </a:cxn>
                <a:cxn ang="0">
                  <a:pos x="2115312" y="0"/>
                </a:cxn>
                <a:cxn ang="0">
                  <a:pos x="0" y="0"/>
                </a:cxn>
                <a:cxn ang="0">
                  <a:pos x="0" y="844295"/>
                </a:cxn>
              </a:cxnLst>
              <a:rect l="0" t="0" r="0" b="0"/>
              <a:pathLst>
                <a:path w="2115820" h="844550">
                  <a:moveTo>
                    <a:pt x="0" y="844295"/>
                  </a:moveTo>
                  <a:lnTo>
                    <a:pt x="2115312" y="844295"/>
                  </a:lnTo>
                  <a:lnTo>
                    <a:pt x="2115312" y="0"/>
                  </a:lnTo>
                  <a:lnTo>
                    <a:pt x="0" y="0"/>
                  </a:lnTo>
                  <a:lnTo>
                    <a:pt x="0" y="844295"/>
                  </a:lnTo>
                  <a:close/>
                </a:path>
              </a:pathLst>
            </a:custGeom>
            <a:noFill/>
            <a:ln w="3175" cap="flat" cmpd="sng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6772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9752" y="3358895"/>
              <a:ext cx="2228850" cy="95783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6773" name="object 34"/>
            <p:cNvSpPr/>
            <p:nvPr/>
          </p:nvSpPr>
          <p:spPr>
            <a:xfrm>
              <a:off x="7216140" y="3378707"/>
              <a:ext cx="2118360" cy="844550"/>
            </a:xfrm>
            <a:custGeom>
              <a:avLst/>
              <a:gdLst/>
              <a:ahLst/>
              <a:cxnLst>
                <a:cxn ang="0">
                  <a:pos x="2118366" y="0"/>
                </a:cxn>
                <a:cxn ang="0">
                  <a:pos x="0" y="0"/>
                </a:cxn>
                <a:cxn ang="0">
                  <a:pos x="0" y="844295"/>
                </a:cxn>
                <a:cxn ang="0">
                  <a:pos x="2118366" y="844295"/>
                </a:cxn>
                <a:cxn ang="0">
                  <a:pos x="2118366" y="0"/>
                </a:cxn>
              </a:cxnLst>
              <a:rect l="0" t="0" r="0" b="0"/>
              <a:pathLst>
                <a:path w="2118359" h="844550">
                  <a:moveTo>
                    <a:pt x="2118359" y="0"/>
                  </a:moveTo>
                  <a:lnTo>
                    <a:pt x="0" y="0"/>
                  </a:lnTo>
                  <a:lnTo>
                    <a:pt x="0" y="844295"/>
                  </a:lnTo>
                  <a:lnTo>
                    <a:pt x="2118359" y="844295"/>
                  </a:lnTo>
                  <a:lnTo>
                    <a:pt x="211835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74" name="object 35"/>
            <p:cNvSpPr/>
            <p:nvPr/>
          </p:nvSpPr>
          <p:spPr>
            <a:xfrm>
              <a:off x="7216140" y="3378707"/>
              <a:ext cx="2118360" cy="844550"/>
            </a:xfrm>
            <a:custGeom>
              <a:avLst/>
              <a:gdLst/>
              <a:ahLst/>
              <a:cxnLst>
                <a:cxn ang="0">
                  <a:pos x="0" y="844295"/>
                </a:cxn>
                <a:cxn ang="0">
                  <a:pos x="2118366" y="844295"/>
                </a:cxn>
                <a:cxn ang="0">
                  <a:pos x="2118366" y="0"/>
                </a:cxn>
                <a:cxn ang="0">
                  <a:pos x="0" y="0"/>
                </a:cxn>
                <a:cxn ang="0">
                  <a:pos x="0" y="844295"/>
                </a:cxn>
              </a:cxnLst>
              <a:rect l="0" t="0" r="0" b="0"/>
              <a:pathLst>
                <a:path w="2118359" h="844550">
                  <a:moveTo>
                    <a:pt x="0" y="844295"/>
                  </a:moveTo>
                  <a:lnTo>
                    <a:pt x="2118359" y="844295"/>
                  </a:lnTo>
                  <a:lnTo>
                    <a:pt x="2118359" y="0"/>
                  </a:lnTo>
                  <a:lnTo>
                    <a:pt x="0" y="0"/>
                  </a:lnTo>
                  <a:lnTo>
                    <a:pt x="0" y="844295"/>
                  </a:lnTo>
                  <a:close/>
                </a:path>
              </a:pathLst>
            </a:custGeom>
            <a:noFill/>
            <a:ln w="3175" cap="flat" cmpd="sng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6775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12" y="4303775"/>
              <a:ext cx="2225802" cy="96088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6776" name="object 38"/>
            <p:cNvSpPr/>
            <p:nvPr/>
          </p:nvSpPr>
          <p:spPr>
            <a:xfrm>
              <a:off x="647700" y="4323588"/>
              <a:ext cx="2115820" cy="847725"/>
            </a:xfrm>
            <a:custGeom>
              <a:avLst/>
              <a:gdLst/>
              <a:ahLst/>
              <a:cxnLst>
                <a:cxn ang="0">
                  <a:pos x="2115312" y="0"/>
                </a:cxn>
                <a:cxn ang="0">
                  <a:pos x="0" y="0"/>
                </a:cxn>
                <a:cxn ang="0">
                  <a:pos x="0" y="847344"/>
                </a:cxn>
                <a:cxn ang="0">
                  <a:pos x="2115312" y="847344"/>
                </a:cxn>
                <a:cxn ang="0">
                  <a:pos x="2115312" y="0"/>
                </a:cxn>
              </a:cxnLst>
              <a:rect l="0" t="0" r="0" b="0"/>
              <a:pathLst>
                <a:path w="2115820" h="847725">
                  <a:moveTo>
                    <a:pt x="2115312" y="0"/>
                  </a:moveTo>
                  <a:lnTo>
                    <a:pt x="0" y="0"/>
                  </a:lnTo>
                  <a:lnTo>
                    <a:pt x="0" y="847344"/>
                  </a:lnTo>
                  <a:lnTo>
                    <a:pt x="2115312" y="847344"/>
                  </a:lnTo>
                  <a:lnTo>
                    <a:pt x="211531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77" name="object 39"/>
            <p:cNvSpPr/>
            <p:nvPr/>
          </p:nvSpPr>
          <p:spPr>
            <a:xfrm>
              <a:off x="647700" y="4323588"/>
              <a:ext cx="2115820" cy="847725"/>
            </a:xfrm>
            <a:custGeom>
              <a:avLst/>
              <a:gdLst/>
              <a:ahLst/>
              <a:cxnLst>
                <a:cxn ang="0">
                  <a:pos x="0" y="847344"/>
                </a:cxn>
                <a:cxn ang="0">
                  <a:pos x="2115312" y="847344"/>
                </a:cxn>
                <a:cxn ang="0">
                  <a:pos x="2115312" y="0"/>
                </a:cxn>
                <a:cxn ang="0">
                  <a:pos x="0" y="0"/>
                </a:cxn>
                <a:cxn ang="0">
                  <a:pos x="0" y="847344"/>
                </a:cxn>
              </a:cxnLst>
              <a:rect l="0" t="0" r="0" b="0"/>
              <a:pathLst>
                <a:path w="2115820" h="847725">
                  <a:moveTo>
                    <a:pt x="0" y="847344"/>
                  </a:moveTo>
                  <a:lnTo>
                    <a:pt x="2115312" y="847344"/>
                  </a:lnTo>
                  <a:lnTo>
                    <a:pt x="2115312" y="0"/>
                  </a:lnTo>
                  <a:lnTo>
                    <a:pt x="0" y="0"/>
                  </a:lnTo>
                  <a:lnTo>
                    <a:pt x="0" y="847344"/>
                  </a:lnTo>
                  <a:close/>
                </a:path>
              </a:pathLst>
            </a:custGeom>
            <a:noFill/>
            <a:ln w="3175" cap="flat" cmpd="sng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6778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9776" y="4303775"/>
              <a:ext cx="2228850" cy="96088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6779" name="object 41"/>
            <p:cNvSpPr/>
            <p:nvPr/>
          </p:nvSpPr>
          <p:spPr>
            <a:xfrm>
              <a:off x="2836163" y="4323588"/>
              <a:ext cx="2118360" cy="847725"/>
            </a:xfrm>
            <a:custGeom>
              <a:avLst/>
              <a:gdLst/>
              <a:ahLst/>
              <a:cxnLst>
                <a:cxn ang="0">
                  <a:pos x="2118360" y="0"/>
                </a:cxn>
                <a:cxn ang="0">
                  <a:pos x="0" y="0"/>
                </a:cxn>
                <a:cxn ang="0">
                  <a:pos x="0" y="847344"/>
                </a:cxn>
                <a:cxn ang="0">
                  <a:pos x="2118360" y="847344"/>
                </a:cxn>
                <a:cxn ang="0">
                  <a:pos x="2118360" y="0"/>
                </a:cxn>
              </a:cxnLst>
              <a:rect l="0" t="0" r="0" b="0"/>
              <a:pathLst>
                <a:path w="2118360" h="847725">
                  <a:moveTo>
                    <a:pt x="2118360" y="0"/>
                  </a:moveTo>
                  <a:lnTo>
                    <a:pt x="0" y="0"/>
                  </a:lnTo>
                  <a:lnTo>
                    <a:pt x="0" y="847344"/>
                  </a:lnTo>
                  <a:lnTo>
                    <a:pt x="2118360" y="847344"/>
                  </a:lnTo>
                  <a:lnTo>
                    <a:pt x="211836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80" name="object 42"/>
            <p:cNvSpPr/>
            <p:nvPr/>
          </p:nvSpPr>
          <p:spPr>
            <a:xfrm>
              <a:off x="2836163" y="4323588"/>
              <a:ext cx="2118360" cy="847725"/>
            </a:xfrm>
            <a:custGeom>
              <a:avLst/>
              <a:gdLst/>
              <a:ahLst/>
              <a:cxnLst>
                <a:cxn ang="0">
                  <a:pos x="0" y="847344"/>
                </a:cxn>
                <a:cxn ang="0">
                  <a:pos x="2118360" y="847344"/>
                </a:cxn>
                <a:cxn ang="0">
                  <a:pos x="2118360" y="0"/>
                </a:cxn>
                <a:cxn ang="0">
                  <a:pos x="0" y="0"/>
                </a:cxn>
                <a:cxn ang="0">
                  <a:pos x="0" y="847344"/>
                </a:cxn>
              </a:cxnLst>
              <a:rect l="0" t="0" r="0" b="0"/>
              <a:pathLst>
                <a:path w="2118360" h="847725">
                  <a:moveTo>
                    <a:pt x="0" y="847344"/>
                  </a:moveTo>
                  <a:lnTo>
                    <a:pt x="2118360" y="847344"/>
                  </a:lnTo>
                  <a:lnTo>
                    <a:pt x="2118360" y="0"/>
                  </a:lnTo>
                  <a:lnTo>
                    <a:pt x="0" y="0"/>
                  </a:lnTo>
                  <a:lnTo>
                    <a:pt x="0" y="847344"/>
                  </a:lnTo>
                  <a:close/>
                </a:path>
              </a:pathLst>
            </a:custGeom>
            <a:noFill/>
            <a:ln w="3175" cap="flat" cmpd="sng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6781" name="object 4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1288" y="4303775"/>
              <a:ext cx="2225802" cy="96088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6782" name="object 44"/>
            <p:cNvSpPr/>
            <p:nvPr/>
          </p:nvSpPr>
          <p:spPr>
            <a:xfrm>
              <a:off x="5027676" y="4323588"/>
              <a:ext cx="2115820" cy="847725"/>
            </a:xfrm>
            <a:custGeom>
              <a:avLst/>
              <a:gdLst/>
              <a:ahLst/>
              <a:cxnLst>
                <a:cxn ang="0">
                  <a:pos x="2115312" y="0"/>
                </a:cxn>
                <a:cxn ang="0">
                  <a:pos x="0" y="0"/>
                </a:cxn>
                <a:cxn ang="0">
                  <a:pos x="0" y="847344"/>
                </a:cxn>
                <a:cxn ang="0">
                  <a:pos x="2115312" y="847344"/>
                </a:cxn>
                <a:cxn ang="0">
                  <a:pos x="2115312" y="0"/>
                </a:cxn>
              </a:cxnLst>
              <a:rect l="0" t="0" r="0" b="0"/>
              <a:pathLst>
                <a:path w="2115820" h="847725">
                  <a:moveTo>
                    <a:pt x="2115312" y="0"/>
                  </a:moveTo>
                  <a:lnTo>
                    <a:pt x="0" y="0"/>
                  </a:lnTo>
                  <a:lnTo>
                    <a:pt x="0" y="847344"/>
                  </a:lnTo>
                  <a:lnTo>
                    <a:pt x="2115312" y="847344"/>
                  </a:lnTo>
                  <a:lnTo>
                    <a:pt x="211531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83" name="object 45"/>
            <p:cNvSpPr/>
            <p:nvPr/>
          </p:nvSpPr>
          <p:spPr>
            <a:xfrm>
              <a:off x="5027676" y="4323588"/>
              <a:ext cx="2115820" cy="847725"/>
            </a:xfrm>
            <a:custGeom>
              <a:avLst/>
              <a:gdLst/>
              <a:ahLst/>
              <a:cxnLst>
                <a:cxn ang="0">
                  <a:pos x="0" y="847344"/>
                </a:cxn>
                <a:cxn ang="0">
                  <a:pos x="2115312" y="847344"/>
                </a:cxn>
                <a:cxn ang="0">
                  <a:pos x="2115312" y="0"/>
                </a:cxn>
                <a:cxn ang="0">
                  <a:pos x="0" y="0"/>
                </a:cxn>
                <a:cxn ang="0">
                  <a:pos x="0" y="847344"/>
                </a:cxn>
              </a:cxnLst>
              <a:rect l="0" t="0" r="0" b="0"/>
              <a:pathLst>
                <a:path w="2115820" h="847725">
                  <a:moveTo>
                    <a:pt x="0" y="847344"/>
                  </a:moveTo>
                  <a:lnTo>
                    <a:pt x="2115312" y="847344"/>
                  </a:lnTo>
                  <a:lnTo>
                    <a:pt x="2115312" y="0"/>
                  </a:lnTo>
                  <a:lnTo>
                    <a:pt x="0" y="0"/>
                  </a:lnTo>
                  <a:lnTo>
                    <a:pt x="0" y="847344"/>
                  </a:lnTo>
                  <a:close/>
                </a:path>
              </a:pathLst>
            </a:custGeom>
            <a:noFill/>
            <a:ln w="3175" cap="flat" cmpd="sng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6784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9752" y="4303775"/>
              <a:ext cx="2228850" cy="96088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6785" name="object 47"/>
            <p:cNvSpPr/>
            <p:nvPr/>
          </p:nvSpPr>
          <p:spPr>
            <a:xfrm>
              <a:off x="7216140" y="4323588"/>
              <a:ext cx="2118360" cy="847725"/>
            </a:xfrm>
            <a:custGeom>
              <a:avLst/>
              <a:gdLst/>
              <a:ahLst/>
              <a:cxnLst>
                <a:cxn ang="0">
                  <a:pos x="2118366" y="0"/>
                </a:cxn>
                <a:cxn ang="0">
                  <a:pos x="0" y="0"/>
                </a:cxn>
                <a:cxn ang="0">
                  <a:pos x="0" y="847344"/>
                </a:cxn>
                <a:cxn ang="0">
                  <a:pos x="2118366" y="847344"/>
                </a:cxn>
                <a:cxn ang="0">
                  <a:pos x="2118366" y="0"/>
                </a:cxn>
              </a:cxnLst>
              <a:rect l="0" t="0" r="0" b="0"/>
              <a:pathLst>
                <a:path w="2118359" h="847725">
                  <a:moveTo>
                    <a:pt x="2118359" y="0"/>
                  </a:moveTo>
                  <a:lnTo>
                    <a:pt x="0" y="0"/>
                  </a:lnTo>
                  <a:lnTo>
                    <a:pt x="0" y="847344"/>
                  </a:lnTo>
                  <a:lnTo>
                    <a:pt x="2118359" y="847344"/>
                  </a:lnTo>
                  <a:lnTo>
                    <a:pt x="211835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86" name="object 48"/>
            <p:cNvSpPr/>
            <p:nvPr/>
          </p:nvSpPr>
          <p:spPr>
            <a:xfrm>
              <a:off x="7216140" y="4323588"/>
              <a:ext cx="2118360" cy="847725"/>
            </a:xfrm>
            <a:custGeom>
              <a:avLst/>
              <a:gdLst/>
              <a:ahLst/>
              <a:cxnLst>
                <a:cxn ang="0">
                  <a:pos x="0" y="847344"/>
                </a:cxn>
                <a:cxn ang="0">
                  <a:pos x="2118366" y="847344"/>
                </a:cxn>
                <a:cxn ang="0">
                  <a:pos x="2118366" y="0"/>
                </a:cxn>
                <a:cxn ang="0">
                  <a:pos x="0" y="0"/>
                </a:cxn>
                <a:cxn ang="0">
                  <a:pos x="0" y="847344"/>
                </a:cxn>
              </a:cxnLst>
              <a:rect l="0" t="0" r="0" b="0"/>
              <a:pathLst>
                <a:path w="2118359" h="847725">
                  <a:moveTo>
                    <a:pt x="0" y="847344"/>
                  </a:moveTo>
                  <a:lnTo>
                    <a:pt x="2118359" y="847344"/>
                  </a:lnTo>
                  <a:lnTo>
                    <a:pt x="2118359" y="0"/>
                  </a:lnTo>
                  <a:lnTo>
                    <a:pt x="0" y="0"/>
                  </a:lnTo>
                  <a:lnTo>
                    <a:pt x="0" y="847344"/>
                  </a:lnTo>
                  <a:close/>
                </a:path>
              </a:pathLst>
            </a:custGeom>
            <a:noFill/>
            <a:ln w="3175" cap="flat" cmpd="sng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6787" name="object 4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1264" y="4303775"/>
              <a:ext cx="2225802" cy="96088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6788" name="object 50"/>
            <p:cNvSpPr/>
            <p:nvPr/>
          </p:nvSpPr>
          <p:spPr>
            <a:xfrm>
              <a:off x="9407652" y="4323588"/>
              <a:ext cx="2115820" cy="847725"/>
            </a:xfrm>
            <a:custGeom>
              <a:avLst/>
              <a:gdLst/>
              <a:ahLst/>
              <a:cxnLst>
                <a:cxn ang="0">
                  <a:pos x="2115310" y="0"/>
                </a:cxn>
                <a:cxn ang="0">
                  <a:pos x="0" y="0"/>
                </a:cxn>
                <a:cxn ang="0">
                  <a:pos x="0" y="847344"/>
                </a:cxn>
                <a:cxn ang="0">
                  <a:pos x="2115310" y="847344"/>
                </a:cxn>
                <a:cxn ang="0">
                  <a:pos x="2115310" y="0"/>
                </a:cxn>
              </a:cxnLst>
              <a:rect l="0" t="0" r="0" b="0"/>
              <a:pathLst>
                <a:path w="2115820" h="847725">
                  <a:moveTo>
                    <a:pt x="2115311" y="0"/>
                  </a:moveTo>
                  <a:lnTo>
                    <a:pt x="0" y="0"/>
                  </a:lnTo>
                  <a:lnTo>
                    <a:pt x="0" y="847344"/>
                  </a:lnTo>
                  <a:lnTo>
                    <a:pt x="2115311" y="847344"/>
                  </a:lnTo>
                  <a:lnTo>
                    <a:pt x="211531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89" name="object 51"/>
            <p:cNvSpPr/>
            <p:nvPr/>
          </p:nvSpPr>
          <p:spPr>
            <a:xfrm>
              <a:off x="9407652" y="4323588"/>
              <a:ext cx="2115820" cy="847725"/>
            </a:xfrm>
            <a:custGeom>
              <a:avLst/>
              <a:gdLst/>
              <a:ahLst/>
              <a:cxnLst>
                <a:cxn ang="0">
                  <a:pos x="0" y="847344"/>
                </a:cxn>
                <a:cxn ang="0">
                  <a:pos x="2115310" y="847344"/>
                </a:cxn>
                <a:cxn ang="0">
                  <a:pos x="2115310" y="0"/>
                </a:cxn>
                <a:cxn ang="0">
                  <a:pos x="0" y="0"/>
                </a:cxn>
                <a:cxn ang="0">
                  <a:pos x="0" y="847344"/>
                </a:cxn>
              </a:cxnLst>
              <a:rect l="0" t="0" r="0" b="0"/>
              <a:pathLst>
                <a:path w="2115820" h="847725">
                  <a:moveTo>
                    <a:pt x="0" y="847344"/>
                  </a:moveTo>
                  <a:lnTo>
                    <a:pt x="2115311" y="847344"/>
                  </a:lnTo>
                  <a:lnTo>
                    <a:pt x="2115311" y="0"/>
                  </a:lnTo>
                  <a:lnTo>
                    <a:pt x="0" y="0"/>
                  </a:lnTo>
                  <a:lnTo>
                    <a:pt x="0" y="847344"/>
                  </a:lnTo>
                  <a:close/>
                </a:path>
              </a:pathLst>
            </a:custGeom>
            <a:noFill/>
            <a:ln w="3175" cap="flat" cmpd="sng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6790" name="object 5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1312" y="5224272"/>
              <a:ext cx="2228850" cy="95783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791" name="object 5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9776" y="5224272"/>
              <a:ext cx="2228850" cy="95783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6792" name="object 55"/>
            <p:cNvSpPr/>
            <p:nvPr/>
          </p:nvSpPr>
          <p:spPr>
            <a:xfrm>
              <a:off x="2836163" y="5244083"/>
              <a:ext cx="2118360" cy="844550"/>
            </a:xfrm>
            <a:custGeom>
              <a:avLst/>
              <a:gdLst/>
              <a:ahLst/>
              <a:cxnLst>
                <a:cxn ang="0">
                  <a:pos x="2118360" y="0"/>
                </a:cxn>
                <a:cxn ang="0">
                  <a:pos x="0" y="0"/>
                </a:cxn>
                <a:cxn ang="0">
                  <a:pos x="0" y="844296"/>
                </a:cxn>
                <a:cxn ang="0">
                  <a:pos x="2118360" y="844296"/>
                </a:cxn>
                <a:cxn ang="0">
                  <a:pos x="2118360" y="0"/>
                </a:cxn>
              </a:cxnLst>
              <a:rect l="0" t="0" r="0" b="0"/>
              <a:pathLst>
                <a:path w="2118360" h="844550">
                  <a:moveTo>
                    <a:pt x="2118360" y="0"/>
                  </a:moveTo>
                  <a:lnTo>
                    <a:pt x="0" y="0"/>
                  </a:lnTo>
                  <a:lnTo>
                    <a:pt x="0" y="844296"/>
                  </a:lnTo>
                  <a:lnTo>
                    <a:pt x="2118360" y="844296"/>
                  </a:lnTo>
                  <a:lnTo>
                    <a:pt x="211836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6793" name="object 5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7133" y="4397886"/>
              <a:ext cx="640080" cy="668223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16794" name="object 57"/>
          <p:cNvSpPr txBox="1"/>
          <p:nvPr/>
        </p:nvSpPr>
        <p:spPr>
          <a:xfrm>
            <a:off x="3000693" y="5410518"/>
            <a:ext cx="1993900" cy="877887"/>
          </a:xfrm>
          <a:prstGeom prst="rect">
            <a:avLst/>
          </a:prstGeom>
          <a:noFill/>
          <a:ln w="3175" cap="flat" cmpd="sng">
            <a:solidFill>
              <a:srgbClr val="A6A6A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spAutoFit/>
          </a:bodyPr>
          <a:lstStyle/>
          <a:p>
            <a:endParaRPr lang="zh-CN" altLang="zh-CN" sz="1400" dirty="0">
              <a:latin typeface="Times New Roman" panose="02020603050405020304" pitchFamily="18" charset="0"/>
              <a:ea typeface="宋体" panose="02010600030101010101" pitchFamily="2" charset="-122"/>
              <a:sym typeface="Segoe UI" panose="020B0502040204020203" pitchFamily="34" charset="0"/>
            </a:endParaRPr>
          </a:p>
          <a:p>
            <a:pPr>
              <a:spcBef>
                <a:spcPts val="900"/>
              </a:spcBef>
            </a:pPr>
            <a:r>
              <a:rPr lang="en-US" altLang="zh-CN" sz="1400" dirty="0">
                <a:solidFill>
                  <a:srgbClr val="04923B"/>
                </a:solidFill>
                <a:latin typeface="黑体" panose="02010609060101010101" charset="-122"/>
                <a:ea typeface="黑体" panose="02010609060101010101" charset="-122"/>
                <a:sym typeface="Segoe UI" panose="020B0502040204020203" pitchFamily="34" charset="0"/>
              </a:rPr>
              <a:t>       </a:t>
            </a:r>
          </a:p>
          <a:p>
            <a:pPr>
              <a:spcBef>
                <a:spcPts val="900"/>
              </a:spcBef>
            </a:pPr>
            <a:endParaRPr lang="zh-CN" altLang="zh-CN" sz="1400" dirty="0">
              <a:latin typeface="黑体" panose="02010609060101010101" charset="-122"/>
              <a:ea typeface="黑体" panose="02010609060101010101" charset="-122"/>
              <a:sym typeface="Segoe UI" panose="020B0502040204020203" pitchFamily="34" charset="0"/>
            </a:endParaRPr>
          </a:p>
        </p:txBody>
      </p:sp>
      <p:grpSp>
        <p:nvGrpSpPr>
          <p:cNvPr id="116795" name="object 58"/>
          <p:cNvGrpSpPr/>
          <p:nvPr/>
        </p:nvGrpSpPr>
        <p:grpSpPr>
          <a:xfrm>
            <a:off x="5010468" y="3634105"/>
            <a:ext cx="6062662" cy="2714625"/>
            <a:chOff x="4971288" y="3465421"/>
            <a:chExt cx="6439163" cy="2716684"/>
          </a:xfrm>
        </p:grpSpPr>
        <p:pic>
          <p:nvPicPr>
            <p:cNvPr id="116796" name="object 5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1288" y="5224272"/>
              <a:ext cx="2225802" cy="95783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6797" name="object 60"/>
            <p:cNvSpPr/>
            <p:nvPr/>
          </p:nvSpPr>
          <p:spPr>
            <a:xfrm>
              <a:off x="5027676" y="5244084"/>
              <a:ext cx="2115820" cy="844550"/>
            </a:xfrm>
            <a:custGeom>
              <a:avLst/>
              <a:gdLst/>
              <a:ahLst/>
              <a:cxnLst>
                <a:cxn ang="0">
                  <a:pos x="2115312" y="0"/>
                </a:cxn>
                <a:cxn ang="0">
                  <a:pos x="0" y="0"/>
                </a:cxn>
                <a:cxn ang="0">
                  <a:pos x="0" y="844296"/>
                </a:cxn>
                <a:cxn ang="0">
                  <a:pos x="2115312" y="844296"/>
                </a:cxn>
                <a:cxn ang="0">
                  <a:pos x="2115312" y="0"/>
                </a:cxn>
              </a:cxnLst>
              <a:rect l="0" t="0" r="0" b="0"/>
              <a:pathLst>
                <a:path w="2115820" h="844550">
                  <a:moveTo>
                    <a:pt x="2115312" y="0"/>
                  </a:moveTo>
                  <a:lnTo>
                    <a:pt x="0" y="0"/>
                  </a:lnTo>
                  <a:lnTo>
                    <a:pt x="0" y="844296"/>
                  </a:lnTo>
                  <a:lnTo>
                    <a:pt x="2115312" y="844296"/>
                  </a:lnTo>
                  <a:lnTo>
                    <a:pt x="211531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98" name="object 61"/>
            <p:cNvSpPr/>
            <p:nvPr/>
          </p:nvSpPr>
          <p:spPr>
            <a:xfrm>
              <a:off x="5027676" y="5244084"/>
              <a:ext cx="2115820" cy="844550"/>
            </a:xfrm>
            <a:custGeom>
              <a:avLst/>
              <a:gdLst/>
              <a:ahLst/>
              <a:cxnLst>
                <a:cxn ang="0">
                  <a:pos x="0" y="844296"/>
                </a:cxn>
                <a:cxn ang="0">
                  <a:pos x="2115312" y="844296"/>
                </a:cxn>
                <a:cxn ang="0">
                  <a:pos x="2115312" y="0"/>
                </a:cxn>
                <a:cxn ang="0">
                  <a:pos x="0" y="0"/>
                </a:cxn>
                <a:cxn ang="0">
                  <a:pos x="0" y="844296"/>
                </a:cxn>
              </a:cxnLst>
              <a:rect l="0" t="0" r="0" b="0"/>
              <a:pathLst>
                <a:path w="2115820" h="844550">
                  <a:moveTo>
                    <a:pt x="0" y="844296"/>
                  </a:moveTo>
                  <a:lnTo>
                    <a:pt x="2115312" y="844296"/>
                  </a:lnTo>
                  <a:lnTo>
                    <a:pt x="2115312" y="0"/>
                  </a:lnTo>
                  <a:lnTo>
                    <a:pt x="0" y="0"/>
                  </a:lnTo>
                  <a:lnTo>
                    <a:pt x="0" y="844296"/>
                  </a:lnTo>
                  <a:close/>
                </a:path>
              </a:pathLst>
            </a:custGeom>
            <a:noFill/>
            <a:ln w="3175" cap="flat" cmpd="sng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6799" name="object 6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02381" y="3465421"/>
              <a:ext cx="1908070" cy="699408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16800" name="object 82"/>
          <p:cNvGrpSpPr/>
          <p:nvPr/>
        </p:nvGrpSpPr>
        <p:grpSpPr>
          <a:xfrm>
            <a:off x="1106805" y="3635693"/>
            <a:ext cx="10121900" cy="2713037"/>
            <a:chOff x="822960" y="3468372"/>
            <a:chExt cx="10754106" cy="2713733"/>
          </a:xfrm>
        </p:grpSpPr>
        <p:pic>
          <p:nvPicPr>
            <p:cNvPr id="116801" name="object 8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2960" y="4507992"/>
              <a:ext cx="1798319" cy="47244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802" name="object 8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9751" y="5224272"/>
              <a:ext cx="2228850" cy="95783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6803" name="object 87"/>
            <p:cNvSpPr/>
            <p:nvPr/>
          </p:nvSpPr>
          <p:spPr>
            <a:xfrm>
              <a:off x="7216139" y="5244084"/>
              <a:ext cx="2118360" cy="844550"/>
            </a:xfrm>
            <a:custGeom>
              <a:avLst/>
              <a:gdLst/>
              <a:ahLst/>
              <a:cxnLst>
                <a:cxn ang="0">
                  <a:pos x="2118366" y="0"/>
                </a:cxn>
                <a:cxn ang="0">
                  <a:pos x="0" y="0"/>
                </a:cxn>
                <a:cxn ang="0">
                  <a:pos x="0" y="844296"/>
                </a:cxn>
                <a:cxn ang="0">
                  <a:pos x="2118366" y="844296"/>
                </a:cxn>
                <a:cxn ang="0">
                  <a:pos x="2118366" y="0"/>
                </a:cxn>
              </a:cxnLst>
              <a:rect l="0" t="0" r="0" b="0"/>
              <a:pathLst>
                <a:path w="2118359" h="844550">
                  <a:moveTo>
                    <a:pt x="2118359" y="0"/>
                  </a:moveTo>
                  <a:lnTo>
                    <a:pt x="0" y="0"/>
                  </a:lnTo>
                  <a:lnTo>
                    <a:pt x="0" y="844296"/>
                  </a:lnTo>
                  <a:lnTo>
                    <a:pt x="2118359" y="844296"/>
                  </a:lnTo>
                  <a:lnTo>
                    <a:pt x="2118359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04" name="object 88"/>
            <p:cNvSpPr/>
            <p:nvPr/>
          </p:nvSpPr>
          <p:spPr>
            <a:xfrm>
              <a:off x="7216139" y="5244084"/>
              <a:ext cx="2118360" cy="844550"/>
            </a:xfrm>
            <a:custGeom>
              <a:avLst/>
              <a:gdLst/>
              <a:ahLst/>
              <a:cxnLst>
                <a:cxn ang="0">
                  <a:pos x="0" y="844296"/>
                </a:cxn>
                <a:cxn ang="0">
                  <a:pos x="2118366" y="844296"/>
                </a:cxn>
                <a:cxn ang="0">
                  <a:pos x="2118366" y="0"/>
                </a:cxn>
                <a:cxn ang="0">
                  <a:pos x="0" y="0"/>
                </a:cxn>
                <a:cxn ang="0">
                  <a:pos x="0" y="844296"/>
                </a:cxn>
              </a:cxnLst>
              <a:rect l="0" t="0" r="0" b="0"/>
              <a:pathLst>
                <a:path w="2118359" h="844550">
                  <a:moveTo>
                    <a:pt x="0" y="844296"/>
                  </a:moveTo>
                  <a:lnTo>
                    <a:pt x="2118359" y="844296"/>
                  </a:lnTo>
                  <a:lnTo>
                    <a:pt x="2118359" y="0"/>
                  </a:lnTo>
                  <a:lnTo>
                    <a:pt x="0" y="0"/>
                  </a:lnTo>
                  <a:lnTo>
                    <a:pt x="0" y="844296"/>
                  </a:lnTo>
                  <a:close/>
                </a:path>
              </a:pathLst>
            </a:custGeom>
            <a:noFill/>
            <a:ln w="3175" cap="flat" cmpd="sng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6805" name="object 8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1264" y="5224272"/>
              <a:ext cx="2225802" cy="95783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6806" name="object 90"/>
            <p:cNvSpPr/>
            <p:nvPr/>
          </p:nvSpPr>
          <p:spPr>
            <a:xfrm>
              <a:off x="9407652" y="5258607"/>
              <a:ext cx="2115820" cy="844550"/>
            </a:xfrm>
            <a:custGeom>
              <a:avLst/>
              <a:gdLst/>
              <a:ahLst/>
              <a:cxnLst>
                <a:cxn ang="0">
                  <a:pos x="2115310" y="0"/>
                </a:cxn>
                <a:cxn ang="0">
                  <a:pos x="0" y="0"/>
                </a:cxn>
                <a:cxn ang="0">
                  <a:pos x="0" y="844296"/>
                </a:cxn>
                <a:cxn ang="0">
                  <a:pos x="2115310" y="844296"/>
                </a:cxn>
                <a:cxn ang="0">
                  <a:pos x="2115310" y="0"/>
                </a:cxn>
              </a:cxnLst>
              <a:rect l="0" t="0" r="0" b="0"/>
              <a:pathLst>
                <a:path w="2115820" h="844550">
                  <a:moveTo>
                    <a:pt x="2115311" y="0"/>
                  </a:moveTo>
                  <a:lnTo>
                    <a:pt x="0" y="0"/>
                  </a:lnTo>
                  <a:lnTo>
                    <a:pt x="0" y="844296"/>
                  </a:lnTo>
                  <a:lnTo>
                    <a:pt x="2115311" y="844296"/>
                  </a:lnTo>
                  <a:lnTo>
                    <a:pt x="211531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6807" name="object 9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13957" y="3468372"/>
              <a:ext cx="929640" cy="40538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16808" name="object 93"/>
          <p:cNvSpPr txBox="1"/>
          <p:nvPr/>
        </p:nvSpPr>
        <p:spPr>
          <a:xfrm>
            <a:off x="9185593" y="5367655"/>
            <a:ext cx="1992312" cy="915988"/>
          </a:xfrm>
          <a:prstGeom prst="rect">
            <a:avLst/>
          </a:prstGeom>
          <a:noFill/>
          <a:ln w="3175" cap="flat" cmpd="sng">
            <a:solidFill>
              <a:srgbClr val="A6A6A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spAutoFit/>
          </a:bodyPr>
          <a:lstStyle/>
          <a:p>
            <a:endParaRPr lang="zh-CN" altLang="zh-CN" sz="1200" dirty="0">
              <a:latin typeface="Times New Roman" panose="02020603050405020304" pitchFamily="18" charset="0"/>
              <a:ea typeface="宋体" panose="02010600030101010101" pitchFamily="2" charset="-122"/>
              <a:sym typeface="Segoe UI" panose="020B0502040204020203" pitchFamily="34" charset="0"/>
            </a:endParaRPr>
          </a:p>
          <a:p>
            <a:endParaRPr lang="zh-CN" altLang="zh-CN" sz="1200" dirty="0">
              <a:latin typeface="Times New Roman" panose="02020603050405020304" pitchFamily="18" charset="0"/>
              <a:ea typeface="宋体" panose="02010600030101010101" pitchFamily="2" charset="-122"/>
              <a:sym typeface="Segoe UI" panose="020B0502040204020203" pitchFamily="34" charset="0"/>
            </a:endParaRPr>
          </a:p>
          <a:p>
            <a:pPr>
              <a:spcBef>
                <a:spcPts val="25"/>
              </a:spcBef>
            </a:pPr>
            <a:endParaRPr lang="zh-CN" altLang="zh-CN" sz="1100" dirty="0">
              <a:latin typeface="Times New Roman" panose="02020603050405020304" pitchFamily="18" charset="0"/>
              <a:ea typeface="宋体" panose="02010600030101010101" pitchFamily="2" charset="-122"/>
              <a:sym typeface="Segoe UI" panose="020B0502040204020203" pitchFamily="34" charset="0"/>
            </a:endParaRPr>
          </a:p>
          <a:p>
            <a:r>
              <a:rPr lang="en-US" altLang="zh-CN" sz="1200" dirty="0">
                <a:latin typeface="黑体" panose="02010609060101010101" charset="-122"/>
                <a:ea typeface="黑体" panose="02010609060101010101" charset="-122"/>
                <a:sym typeface="Segoe UI" panose="020B0502040204020203" pitchFamily="34" charset="0"/>
              </a:rPr>
              <a:t>      </a:t>
            </a:r>
          </a:p>
          <a:p>
            <a:endParaRPr lang="zh-CN" altLang="zh-CN" sz="1200" dirty="0">
              <a:latin typeface="黑体" panose="02010609060101010101" charset="-122"/>
              <a:ea typeface="黑体" panose="02010609060101010101" charset="-122"/>
              <a:sym typeface="Segoe UI" panose="020B0502040204020203" pitchFamily="34" charset="0"/>
            </a:endParaRPr>
          </a:p>
        </p:txBody>
      </p:sp>
      <p:grpSp>
        <p:nvGrpSpPr>
          <p:cNvPr id="116809" name="object 94"/>
          <p:cNvGrpSpPr/>
          <p:nvPr/>
        </p:nvGrpSpPr>
        <p:grpSpPr>
          <a:xfrm>
            <a:off x="1097280" y="3651568"/>
            <a:ext cx="5827713" cy="1633537"/>
            <a:chOff x="812195" y="3484481"/>
            <a:chExt cx="6193387" cy="1634710"/>
          </a:xfrm>
        </p:grpSpPr>
        <p:pic>
          <p:nvPicPr>
            <p:cNvPr id="116810" name="object 9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2195" y="3484481"/>
              <a:ext cx="1793423" cy="63454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811" name="object 9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09415" y="4378961"/>
              <a:ext cx="1493618" cy="74023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812" name="object 9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49351" y="4582112"/>
              <a:ext cx="1856231" cy="377951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16813" name="object 104"/>
          <p:cNvGrpSpPr/>
          <p:nvPr/>
        </p:nvGrpSpPr>
        <p:grpSpPr>
          <a:xfrm>
            <a:off x="3089593" y="2675255"/>
            <a:ext cx="5805487" cy="1593850"/>
            <a:chOff x="2929127" y="2507781"/>
            <a:chExt cx="6169152" cy="1594825"/>
          </a:xfrm>
        </p:grpSpPr>
        <p:pic>
          <p:nvPicPr>
            <p:cNvPr id="116814" name="object 10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60191" y="2596895"/>
              <a:ext cx="1895856" cy="57607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815" name="object 10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27320" y="2507781"/>
              <a:ext cx="1722120" cy="71018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816" name="object 10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37119" y="2515478"/>
              <a:ext cx="1661160" cy="701039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817" name="object 10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29127" y="3523488"/>
              <a:ext cx="1828800" cy="53035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818" name="object 10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76088" y="3474719"/>
              <a:ext cx="1746504" cy="627887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116819" name="Picture 9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86930" y="5467668"/>
            <a:ext cx="1854200" cy="720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820" name="Picture 9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5518" y="5450205"/>
            <a:ext cx="1949450" cy="788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6821" name="矩形 92"/>
          <p:cNvSpPr/>
          <p:nvPr/>
        </p:nvSpPr>
        <p:spPr>
          <a:xfrm>
            <a:off x="9809480" y="4739005"/>
            <a:ext cx="1452563" cy="3079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sz="1400" dirty="0">
                <a:solidFill>
                  <a:srgbClr val="00B050"/>
                </a:solidFill>
                <a:latin typeface="Segoe UI" panose="020B0502040204020203" pitchFamily="34" charset="0"/>
                <a:ea typeface="宋体" panose="02010600030101010101" pitchFamily="2" charset="-122"/>
                <a:sym typeface="Segoe UI" panose="020B0502040204020203" pitchFamily="34" charset="0"/>
              </a:rPr>
              <a:t>中国农业科学院</a:t>
            </a:r>
          </a:p>
        </p:txBody>
      </p:sp>
      <p:pic>
        <p:nvPicPr>
          <p:cNvPr id="116822" name="Picture 9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995930" y="5462905"/>
            <a:ext cx="2009775" cy="752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823" name="Picture 9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132705" y="5459730"/>
            <a:ext cx="1862138" cy="744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6824" name="矩形 96"/>
          <p:cNvSpPr/>
          <p:nvPr/>
        </p:nvSpPr>
        <p:spPr>
          <a:xfrm>
            <a:off x="7255193" y="4056380"/>
            <a:ext cx="1857375" cy="3397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zh-CN" sz="1600" dirty="0">
                <a:latin typeface="黑体" panose="02010609060101010101" charset="-122"/>
                <a:ea typeface="黑体" panose="02010609060101010101" charset="-122"/>
                <a:sym typeface="Segoe UI" panose="020B0502040204020203" pitchFamily="34" charset="0"/>
              </a:rPr>
              <a:t>全联农业产业商会</a:t>
            </a:r>
            <a:endParaRPr lang="zh-CN" altLang="en-US" sz="1600" dirty="0">
              <a:latin typeface="Segoe UI" panose="020B0502040204020203" pitchFamily="34" charset="0"/>
              <a:ea typeface="宋体" panose="02010600030101010101" pitchFamily="2" charset="-122"/>
              <a:sym typeface="Segoe UI" panose="020B0502040204020203" pitchFamily="34" charset="0"/>
            </a:endParaRPr>
          </a:p>
        </p:txBody>
      </p:sp>
      <p:pic>
        <p:nvPicPr>
          <p:cNvPr id="116825" name="object 3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807643" y="4546918"/>
            <a:ext cx="588962" cy="742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826" name="Picture 9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220518" y="5508943"/>
            <a:ext cx="1924050" cy="681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827" name="Picture 9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230043" y="2699068"/>
            <a:ext cx="1900237" cy="652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6828" name="object 55"/>
          <p:cNvSpPr/>
          <p:nvPr/>
        </p:nvSpPr>
        <p:spPr>
          <a:xfrm>
            <a:off x="2994343" y="1687830"/>
            <a:ext cx="1993900" cy="844550"/>
          </a:xfrm>
          <a:custGeom>
            <a:avLst/>
            <a:gdLst/>
            <a:ahLst/>
            <a:cxnLst>
              <a:cxn ang="0">
                <a:pos x="1876584" y="0"/>
              </a:cxn>
              <a:cxn ang="0">
                <a:pos x="0" y="0"/>
              </a:cxn>
              <a:cxn ang="0">
                <a:pos x="0" y="844111"/>
              </a:cxn>
              <a:cxn ang="0">
                <a:pos x="1876584" y="844111"/>
              </a:cxn>
              <a:cxn ang="0">
                <a:pos x="1876584" y="0"/>
              </a:cxn>
            </a:cxnLst>
            <a:rect l="0" t="0" r="0" b="0"/>
            <a:pathLst>
              <a:path w="2118360" h="844550">
                <a:moveTo>
                  <a:pt x="2118360" y="0"/>
                </a:moveTo>
                <a:lnTo>
                  <a:pt x="0" y="0"/>
                </a:lnTo>
                <a:lnTo>
                  <a:pt x="0" y="844296"/>
                </a:lnTo>
                <a:lnTo>
                  <a:pt x="2118360" y="844296"/>
                </a:lnTo>
                <a:lnTo>
                  <a:pt x="211836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6829" name="object 55"/>
          <p:cNvSpPr/>
          <p:nvPr/>
        </p:nvSpPr>
        <p:spPr>
          <a:xfrm>
            <a:off x="7102793" y="1673543"/>
            <a:ext cx="1993900" cy="844550"/>
          </a:xfrm>
          <a:custGeom>
            <a:avLst/>
            <a:gdLst/>
            <a:ahLst/>
            <a:cxnLst>
              <a:cxn ang="0">
                <a:pos x="1876584" y="0"/>
              </a:cxn>
              <a:cxn ang="0">
                <a:pos x="0" y="0"/>
              </a:cxn>
              <a:cxn ang="0">
                <a:pos x="0" y="844111"/>
              </a:cxn>
              <a:cxn ang="0">
                <a:pos x="1876584" y="844111"/>
              </a:cxn>
              <a:cxn ang="0">
                <a:pos x="1876584" y="0"/>
              </a:cxn>
            </a:cxnLst>
            <a:rect l="0" t="0" r="0" b="0"/>
            <a:pathLst>
              <a:path w="2118360" h="844550">
                <a:moveTo>
                  <a:pt x="2118360" y="0"/>
                </a:moveTo>
                <a:lnTo>
                  <a:pt x="0" y="0"/>
                </a:lnTo>
                <a:lnTo>
                  <a:pt x="0" y="844296"/>
                </a:lnTo>
                <a:lnTo>
                  <a:pt x="2118360" y="844296"/>
                </a:lnTo>
                <a:lnTo>
                  <a:pt x="211836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6830" name="object 55"/>
          <p:cNvSpPr/>
          <p:nvPr/>
        </p:nvSpPr>
        <p:spPr>
          <a:xfrm>
            <a:off x="9185593" y="1695768"/>
            <a:ext cx="1993900" cy="844550"/>
          </a:xfrm>
          <a:custGeom>
            <a:avLst/>
            <a:gdLst/>
            <a:ahLst/>
            <a:cxnLst>
              <a:cxn ang="0">
                <a:pos x="1876584" y="0"/>
              </a:cxn>
              <a:cxn ang="0">
                <a:pos x="0" y="0"/>
              </a:cxn>
              <a:cxn ang="0">
                <a:pos x="0" y="844111"/>
              </a:cxn>
              <a:cxn ang="0">
                <a:pos x="1876584" y="844111"/>
              </a:cxn>
              <a:cxn ang="0">
                <a:pos x="1876584" y="0"/>
              </a:cxn>
            </a:cxnLst>
            <a:rect l="0" t="0" r="0" b="0"/>
            <a:pathLst>
              <a:path w="2118360" h="844550">
                <a:moveTo>
                  <a:pt x="2118360" y="0"/>
                </a:moveTo>
                <a:lnTo>
                  <a:pt x="0" y="0"/>
                </a:lnTo>
                <a:lnTo>
                  <a:pt x="0" y="844296"/>
                </a:lnTo>
                <a:lnTo>
                  <a:pt x="2118360" y="844296"/>
                </a:lnTo>
                <a:lnTo>
                  <a:pt x="211836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6831" name="object 55"/>
          <p:cNvSpPr/>
          <p:nvPr/>
        </p:nvSpPr>
        <p:spPr>
          <a:xfrm>
            <a:off x="5056505" y="1687830"/>
            <a:ext cx="1992313" cy="844550"/>
          </a:xfrm>
          <a:custGeom>
            <a:avLst/>
            <a:gdLst/>
            <a:ahLst/>
            <a:cxnLst>
              <a:cxn ang="0">
                <a:pos x="1875091" y="0"/>
              </a:cxn>
              <a:cxn ang="0">
                <a:pos x="0" y="0"/>
              </a:cxn>
              <a:cxn ang="0">
                <a:pos x="0" y="844111"/>
              </a:cxn>
              <a:cxn ang="0">
                <a:pos x="1875091" y="844111"/>
              </a:cxn>
              <a:cxn ang="0">
                <a:pos x="1875091" y="0"/>
              </a:cxn>
            </a:cxnLst>
            <a:rect l="0" t="0" r="0" b="0"/>
            <a:pathLst>
              <a:path w="2118360" h="844550">
                <a:moveTo>
                  <a:pt x="2118360" y="0"/>
                </a:moveTo>
                <a:lnTo>
                  <a:pt x="0" y="0"/>
                </a:lnTo>
                <a:lnTo>
                  <a:pt x="0" y="844296"/>
                </a:lnTo>
                <a:lnTo>
                  <a:pt x="2118360" y="844296"/>
                </a:lnTo>
                <a:lnTo>
                  <a:pt x="211836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6832" name="object 55"/>
          <p:cNvSpPr/>
          <p:nvPr/>
        </p:nvSpPr>
        <p:spPr>
          <a:xfrm>
            <a:off x="941705" y="1695768"/>
            <a:ext cx="1992313" cy="844550"/>
          </a:xfrm>
          <a:custGeom>
            <a:avLst/>
            <a:gdLst/>
            <a:ahLst/>
            <a:cxnLst>
              <a:cxn ang="0">
                <a:pos x="1875091" y="0"/>
              </a:cxn>
              <a:cxn ang="0">
                <a:pos x="0" y="0"/>
              </a:cxn>
              <a:cxn ang="0">
                <a:pos x="0" y="844111"/>
              </a:cxn>
              <a:cxn ang="0">
                <a:pos x="1875091" y="844111"/>
              </a:cxn>
              <a:cxn ang="0">
                <a:pos x="1875091" y="0"/>
              </a:cxn>
            </a:cxnLst>
            <a:rect l="0" t="0" r="0" b="0"/>
            <a:pathLst>
              <a:path w="2118360" h="844550">
                <a:moveTo>
                  <a:pt x="2118360" y="0"/>
                </a:moveTo>
                <a:lnTo>
                  <a:pt x="0" y="0"/>
                </a:lnTo>
                <a:lnTo>
                  <a:pt x="0" y="844296"/>
                </a:lnTo>
                <a:lnTo>
                  <a:pt x="2118360" y="844296"/>
                </a:lnTo>
                <a:lnTo>
                  <a:pt x="211836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16833" name="Picture 9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52818" y="1840230"/>
            <a:ext cx="1973262" cy="534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834" name="Picture 9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184005" y="1878330"/>
            <a:ext cx="1973263" cy="542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835" name="图片 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142480" y="1840230"/>
            <a:ext cx="1887538" cy="530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836" name="Picture 9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007043" y="1895793"/>
            <a:ext cx="1968500" cy="476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837" name="Picture 100" descr="http://www.chama.org.cn/xhjs/hxjj/201703/W020170417373588493691.jpg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113655" y="1867218"/>
            <a:ext cx="490538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6838" name="矩形 109"/>
          <p:cNvSpPr/>
          <p:nvPr/>
        </p:nvSpPr>
        <p:spPr>
          <a:xfrm>
            <a:off x="5527993" y="1998980"/>
            <a:ext cx="2320925" cy="2778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中国农产品市场协会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1227672" y="461614"/>
            <a:ext cx="8528685" cy="598805"/>
            <a:chOff x="4518512" y="2209083"/>
            <a:chExt cx="8528685" cy="598805"/>
          </a:xfrm>
        </p:grpSpPr>
        <p:sp>
          <p:nvSpPr>
            <p:cNvPr id="31" name="Freeform 24"/>
            <p:cNvSpPr/>
            <p:nvPr/>
          </p:nvSpPr>
          <p:spPr bwMode="auto">
            <a:xfrm>
              <a:off x="4518512" y="2209083"/>
              <a:ext cx="8528685" cy="59880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95000"/>
              </a:schemeClr>
            </a:solidFill>
            <a:ln w="6350" cap="flat">
              <a:solidFill>
                <a:schemeClr val="bg1"/>
              </a:solidFill>
              <a:prstDash val="sysDot"/>
              <a:miter lim="800000"/>
            </a:ln>
          </p:spPr>
          <p:txBody>
            <a:bodyPr vert="horz" wrap="square" lIns="91404" tIns="45702" rIns="91404" bIns="45702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>
                <a:solidFill>
                  <a:srgbClr val="31353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618842" y="2269408"/>
              <a:ext cx="810450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合作资源</a:t>
              </a:r>
              <a:r>
                <a:rPr lang="en-US" altLang="zh-CN" sz="24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全领域合作资源加持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2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704" t="37592" r="24278" b="36707"/>
          <a:stretch>
            <a:fillRect/>
          </a:stretch>
        </p:blipFill>
        <p:spPr>
          <a:xfrm>
            <a:off x="9980295" y="398145"/>
            <a:ext cx="1834515" cy="6781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0365" y="58483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87725_4*l_h_i*1_1_1"/>
  <p:tag name="KSO_WM_TEMPLATE_CATEGORY" val="diagram"/>
  <p:tag name="KSO_WM_TEMPLATE_INDEX" val="2018772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VALUE" val="15"/>
  <p:tag name="KSO_WM_UNIT_HIGHLIGHT" val="0"/>
  <p:tag name="KSO_WM_UNIT_COMPATIBLE" val="0"/>
  <p:tag name="KSO_WM_DIAGRAM_GROUP_CODE" val="n1-1"/>
  <p:tag name="KSO_WM_UNIT_TYPE" val="n_h_h_f"/>
  <p:tag name="KSO_WM_UNIT_INDEX" val="1_2_1_1"/>
  <p:tag name="KSO_WM_UNIT_ID" val="diagram20187702_3*n_h_h_f*1_2_1_1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NOCLEAR" val="0"/>
  <p:tag name="KSO_WM_UNIT_COLOR_SCHEME_SHAPE_ID" val="34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1_1"/>
  <p:tag name="KSO_WM_UNIT_ID" val="diagram20187636_3*q_h_i*1_1_1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2_1"/>
  <p:tag name="KSO_WM_UNIT_ID" val="diagram20187636_3*q_h_i*1_2_1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3_1"/>
  <p:tag name="KSO_WM_UNIT_ID" val="diagram20187636_3*q_h_i*1_3_1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h_i"/>
  <p:tag name="KSO_WM_UNIT_INDEX" val="1_4_2"/>
  <p:tag name="KSO_WM_UNIT_ID" val="diagram20187636_3*q_h_i*1_4_2"/>
  <p:tag name="KSO_WM_TEMPLATE_CATEGORY" val="diagram"/>
  <p:tag name="KSO_WM_TEMPLATE_INDEX" val="20187636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q1-1"/>
  <p:tag name="KSO_WM_UNIT_TYPE" val="q_i"/>
  <p:tag name="KSO_WM_UNIT_INDEX" val="1_1"/>
  <p:tag name="KSO_WM_UNIT_ID" val="diagram20187636_3*q_i*1_1"/>
  <p:tag name="KSO_WM_TEMPLATE_CATEGORY" val="diagram"/>
  <p:tag name="KSO_WM_TEMPLATE_INDEX" val="20187636"/>
  <p:tag name="KSO_WM_UNIT_LAYERLEVEL" val="1_1"/>
  <p:tag name="KSO_WM_TAG_VERSION" val="1.0"/>
  <p:tag name="KSO_WM_BEAUTIFY_FLAG" val="#wm#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87725_4*l_h_i*1_1_1"/>
  <p:tag name="KSO_WM_TEMPLATE_CATEGORY" val="diagram"/>
  <p:tag name="KSO_WM_TEMPLATE_INDEX" val="2018772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3*1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187725_4*l_h_x*1_1_1"/>
  <p:tag name="KSO_WM_TEMPLATE_CATEGORY" val="diagram"/>
  <p:tag name="KSO_WM_TEMPLATE_INDEX" val="2018772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5*1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187725_4*l_h_x*1_3_1"/>
  <p:tag name="KSO_WM_TEMPLATE_CATEGORY" val="diagram"/>
  <p:tag name="KSO_WM_TEMPLATE_INDEX" val="2018772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5*1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187725_4*l_h_x*1_3_1"/>
  <p:tag name="KSO_WM_TEMPLATE_CATEGORY" val="diagram"/>
  <p:tag name="KSO_WM_TEMPLATE_INDEX" val="2018772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95*1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187725_4*l_h_x*1_3_1"/>
  <p:tag name="KSO_WM_TEMPLATE_CATEGORY" val="diagram"/>
  <p:tag name="KSO_WM_TEMPLATE_INDEX" val="2018772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0"/>
  <p:tag name="KSO_WM_UNIT_ID" val="diagram20201422_2*m_i*1_10"/>
  <p:tag name="KSO_WM_TEMPLATE_CATEGORY" val="diagram"/>
  <p:tag name="KSO_WM_TEMPLATE_INDEX" val="20201422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USESOURCEFORMAT_APPLY" val="1"/>
  <p:tag name="KSO_WM_UNIT_DIAGRAM_SCHEMECOLOR_ID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1"/>
  <p:tag name="KSO_WM_UNIT_ID" val="diagram20201422_2*m_i*1_11"/>
  <p:tag name="KSO_WM_TEMPLATE_CATEGORY" val="diagram"/>
  <p:tag name="KSO_WM_TEMPLATE_INDEX" val="20201422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USESOURCEFORMAT_APPLY" val="1"/>
  <p:tag name="KSO_WM_UNIT_DIAGRAM_SCHEMECOLOR_ID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01422_2*m_i*1_1"/>
  <p:tag name="KSO_WM_TEMPLATE_CATEGORY" val="diagram"/>
  <p:tag name="KSO_WM_TEMPLATE_INDEX" val="20201422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USESOURCEFORMAT_APPLY" val="1"/>
  <p:tag name="KSO_WM_UNIT_DIAGRAM_SCHEMECOLOR_ID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201422_2*m_i*1_2"/>
  <p:tag name="KSO_WM_TEMPLATE_CATEGORY" val="diagram"/>
  <p:tag name="KSO_WM_TEMPLATE_INDEX" val="20201422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USESOURCEFORMAT_APPLY" val="1"/>
  <p:tag name="KSO_WM_UNIT_DIAGRAM_SCHEMECOLOR_ID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187725_4*l_h_a*1_3_1"/>
  <p:tag name="KSO_WM_TEMPLATE_CATEGORY" val="diagram"/>
  <p:tag name="KSO_WM_TEMPLATE_INDEX" val="20187725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7"/>
  <p:tag name="KSO_WM_UNIT_TEXT_FILL_TYPE" val="1"/>
  <p:tag name="KSO_WM_UNIT_USESOURCEFORMAT_APPLY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diagram20201422_2*m_i*1_3"/>
  <p:tag name="KSO_WM_TEMPLATE_CATEGORY" val="diagram"/>
  <p:tag name="KSO_WM_TEMPLATE_INDEX" val="20201422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USESOURCEFORMAT_APPLY" val="1"/>
  <p:tag name="KSO_WM_UNIT_DIAGRAM_SCHEMECOLOR_ID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4"/>
  <p:tag name="KSO_WM_UNIT_ID" val="diagram20201422_2*m_i*1_4"/>
  <p:tag name="KSO_WM_TEMPLATE_CATEGORY" val="diagram"/>
  <p:tag name="KSO_WM_TEMPLATE_INDEX" val="20201422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USESOURCEFORMAT_APPLY" val="1"/>
  <p:tag name="KSO_WM_UNIT_DIAGRAM_SCHEMECOLOR_ID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5"/>
  <p:tag name="KSO_WM_UNIT_ID" val="diagram20201422_2*m_i*1_5"/>
  <p:tag name="KSO_WM_TEMPLATE_CATEGORY" val="diagram"/>
  <p:tag name="KSO_WM_TEMPLATE_INDEX" val="20201422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USESOURCEFORMAT_APPLY" val="1"/>
  <p:tag name="KSO_WM_UNIT_DIAGRAM_SCHEMECOLOR_ID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6"/>
  <p:tag name="KSO_WM_UNIT_ID" val="diagram20201422_2*m_i*1_6"/>
  <p:tag name="KSO_WM_TEMPLATE_CATEGORY" val="diagram"/>
  <p:tag name="KSO_WM_TEMPLATE_INDEX" val="20201422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USESOURCEFORMAT_APPLY" val="1"/>
  <p:tag name="KSO_WM_UNIT_DIAGRAM_SCHEMECOLOR_ID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7"/>
  <p:tag name="KSO_WM_UNIT_ID" val="diagram20201422_2*m_i*1_7"/>
  <p:tag name="KSO_WM_TEMPLATE_CATEGORY" val="diagram"/>
  <p:tag name="KSO_WM_TEMPLATE_INDEX" val="20201422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USESOURCEFORMAT_APPLY" val="1"/>
  <p:tag name="KSO_WM_UNIT_DIAGRAM_SCHEMECOLOR_ID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8"/>
  <p:tag name="KSO_WM_UNIT_ID" val="diagram20201422_2*m_i*1_8"/>
  <p:tag name="KSO_WM_TEMPLATE_CATEGORY" val="diagram"/>
  <p:tag name="KSO_WM_TEMPLATE_INDEX" val="20201422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USESOURCEFORMAT_APPLY" val="1"/>
  <p:tag name="KSO_WM_UNIT_DIAGRAM_SCHEMECOLOR_ID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9"/>
  <p:tag name="KSO_WM_UNIT_ID" val="diagram20201422_2*m_i*1_9"/>
  <p:tag name="KSO_WM_TEMPLATE_CATEGORY" val="diagram"/>
  <p:tag name="KSO_WM_TEMPLATE_INDEX" val="20201422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USESOURCEFORMAT_APPLY" val="1"/>
  <p:tag name="KSO_WM_UNIT_DIAGRAM_SCHEMECOLOR_ID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1422_2*m_h_i*1_1_1"/>
  <p:tag name="KSO_WM_TEMPLATE_CATEGORY" val="diagram"/>
  <p:tag name="KSO_WM_TEMPLATE_INDEX" val="2020142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USESOURCEFORMAT_APPLY" val="1"/>
  <p:tag name="KSO_WM_UNIT_DIAGRAM_SCHEMECOLOR_ID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1422_2*m_h_i*1_1_2"/>
  <p:tag name="KSO_WM_TEMPLATE_CATEGORY" val="diagram"/>
  <p:tag name="KSO_WM_TEMPLATE_INDEX" val="20201422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USESOURCEFORMAT_APPLY" val="1"/>
  <p:tag name="KSO_WM_UNIT_DIAGRAM_SCHEMECOLOR_ID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1422_2*m_h_i*1_3_2"/>
  <p:tag name="KSO_WM_TEMPLATE_CATEGORY" val="diagram"/>
  <p:tag name="KSO_WM_TEMPLATE_INDEX" val="20201422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USESOURCEFORMAT_APPLY" val="1"/>
  <p:tag name="KSO_WM_UNIT_DIAGRAM_SCHEMECOLOR_ID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87725_4*l_h_f*1_3_1"/>
  <p:tag name="KSO_WM_TEMPLATE_CATEGORY" val="diagram"/>
  <p:tag name="KSO_WM_TEMPLATE_INDEX" val="2018772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1422_2*m_h_i*1_3_1"/>
  <p:tag name="KSO_WM_TEMPLATE_CATEGORY" val="diagram"/>
  <p:tag name="KSO_WM_TEMPLATE_INDEX" val="20201422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USESOURCEFORMAT_APPLY" val="1"/>
  <p:tag name="KSO_WM_UNIT_DIAGRAM_SCHEMECOLOR_ID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1422_2*m_h_i*1_2_1"/>
  <p:tag name="KSO_WM_TEMPLATE_CATEGORY" val="diagram"/>
  <p:tag name="KSO_WM_TEMPLATE_INDEX" val="20201422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USESOURCEFORMAT_APPLY" val="1"/>
  <p:tag name="KSO_WM_UNIT_DIAGRAM_SCHEMECOLOR_ID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01422_2*m_h_i*1_4_1"/>
  <p:tag name="KSO_WM_TEMPLATE_CATEGORY" val="diagram"/>
  <p:tag name="KSO_WM_TEMPLATE_INDEX" val="20201422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USESOURCEFORMAT_APPLY" val="1"/>
  <p:tag name="KSO_WM_UNIT_DIAGRAM_SCHEMECOLOR_ID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8511"/>
  <p:tag name="KSO_WM_UNIT_TYPE" val="n_h_h_f"/>
  <p:tag name="KSO_WM_UNIT_INDEX" val="1_2_1_1"/>
  <p:tag name="KSO_WM_UNIT_ID" val="diagram20188511_1*n_h_h_f*1_2_1_1"/>
  <p:tag name="KSO_WM_UNIT_LAYERLEVEL" val="1_1_1_1"/>
  <p:tag name="KSO_WM_UNIT_HIGHLIGHT" val="0"/>
  <p:tag name="KSO_WM_UNIT_COMPATIBLE" val="0"/>
  <p:tag name="KSO_WM_BEAUTIFY_FLAG" val="#wm#"/>
  <p:tag name="KSO_WM_TAG_VERSION" val="1.0"/>
  <p:tag name="KSO_WM_DIAGRAM_GROUP_CODE" val="n1-1"/>
  <p:tag name="KSO_WM_UNIT_DIAGRAM_ISNUMVISUAL" val="0"/>
  <p:tag name="KSO_WM_UNIT_DIAGRAM_ISREFERUNIT" val="0"/>
  <p:tag name="KSO_WM_UNIT_PRESET_TEXT" val="单击此处添加文本具体内容"/>
  <p:tag name="KSO_WM_UNIT_NOCLEAR" val="0"/>
  <p:tag name="KSO_WM_UNIT_VALUE" val="30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65,&quot;width&quot;:5924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76,&quot;width&quot;:5924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187487_2*l_i*1_2"/>
  <p:tag name="KSO_WM_TEMPLATE_CATEGORY" val="diagram"/>
  <p:tag name="KSO_WM_TEMPLATE_INDEX" val="20187487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187487_2*l_h_i*1_1_3"/>
  <p:tag name="KSO_WM_TEMPLATE_CATEGORY" val="diagram"/>
  <p:tag name="KSO_WM_TEMPLATE_INDEX" val="2018748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87487_2*l_h_i*1_1_2"/>
  <p:tag name="KSO_WM_TEMPLATE_CATEGORY" val="diagram"/>
  <p:tag name="KSO_WM_TEMPLATE_INDEX" val="2018748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87487_2*l_h_f*1_1_1"/>
  <p:tag name="KSO_WM_TEMPLATE_CATEGORY" val="diagram"/>
  <p:tag name="KSO_WM_TEMPLATE_INDEX" val="20187487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87725_4*l_h_a*1_2_1"/>
  <p:tag name="KSO_WM_TEMPLATE_CATEGORY" val="diagram"/>
  <p:tag name="KSO_WM_TEMPLATE_INDEX" val="20187725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6"/>
  <p:tag name="KSO_WM_UNIT_TEXT_FILL_TYPE" val="1"/>
  <p:tag name="KSO_WM_UNIT_USESOURCEFORMAT_APPLY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87487_2*l_h_a*1_1_1"/>
  <p:tag name="KSO_WM_TEMPLATE_CATEGORY" val="diagram"/>
  <p:tag name="KSO_WM_TEMPLATE_INDEX" val="20187487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5"/>
  <p:tag name="KSO_WM_UNIT_TEXT_FILL_TYPE" val="1"/>
  <p:tag name="KSO_WM_UNIT_USESOURCEFORMAT_APPLY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187487_2*l_h_i*1_2_3"/>
  <p:tag name="KSO_WM_TEMPLATE_CATEGORY" val="diagram"/>
  <p:tag name="KSO_WM_TEMPLATE_INDEX" val="20187487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87487_2*l_h_i*1_2_2"/>
  <p:tag name="KSO_WM_TEMPLATE_CATEGORY" val="diagram"/>
  <p:tag name="KSO_WM_TEMPLATE_INDEX" val="20187487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87487_2*l_h_a*1_2_1"/>
  <p:tag name="KSO_WM_TEMPLATE_CATEGORY" val="diagram"/>
  <p:tag name="KSO_WM_TEMPLATE_INDEX" val="20187487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6"/>
  <p:tag name="KSO_WM_UNIT_TEXT_FILL_TYPE" val="1"/>
  <p:tag name="KSO_WM_UNIT_USESOURCEFORMAT_APPLY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87487_2*l_h_i*1_3_2"/>
  <p:tag name="KSO_WM_TEMPLATE_CATEGORY" val="diagram"/>
  <p:tag name="KSO_WM_TEMPLATE_INDEX" val="20187487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87487_2*l_h_i*1_3_1"/>
  <p:tag name="KSO_WM_TEMPLATE_CATEGORY" val="diagram"/>
  <p:tag name="KSO_WM_TEMPLATE_INDEX" val="20187487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187487_2*l_h_a*1_3_1"/>
  <p:tag name="KSO_WM_TEMPLATE_CATEGORY" val="diagram"/>
  <p:tag name="KSO_WM_TEMPLATE_INDEX" val="20187487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9"/>
  <p:tag name="KSO_WM_UNIT_TEXT_FILL_TYPE" val="1"/>
  <p:tag name="KSO_WM_UNIT_USESOURCEFORMAT_APPLY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187487_2*l_h_i*1_4_3"/>
  <p:tag name="KSO_WM_TEMPLATE_CATEGORY" val="diagram"/>
  <p:tag name="KSO_WM_TEMPLATE_INDEX" val="20187487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187487_2*l_h_i*1_4_2"/>
  <p:tag name="KSO_WM_TEMPLATE_CATEGORY" val="diagram"/>
  <p:tag name="KSO_WM_TEMPLATE_INDEX" val="20187487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187487_2*l_h_a*1_4_1"/>
  <p:tag name="KSO_WM_TEMPLATE_CATEGORY" val="diagram"/>
  <p:tag name="KSO_WM_TEMPLATE_INDEX" val="20187487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7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87725_4*l_h_f*1_2_1"/>
  <p:tag name="KSO_WM_TEMPLATE_CATEGORY" val="diagram"/>
  <p:tag name="KSO_WM_TEMPLATE_INDEX" val="2018772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a7df52c-8b0e-47ea-8790-32e81b4d2242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160181_5*n_h_h_i*1_2_1_2"/>
  <p:tag name="KSO_WM_TEMPLATE_CATEGORY" val="diagram"/>
  <p:tag name="KSO_WM_TEMPLATE_INDEX" val="160181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160181_5*n_h_h_i*1_2_2_1"/>
  <p:tag name="KSO_WM_TEMPLATE_CATEGORY" val="diagram"/>
  <p:tag name="KSO_WM_TEMPLATE_INDEX" val="160181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3"/>
  <p:tag name="KSO_WM_UNIT_ID" val="diagram160181_5*n_h_h_i*1_2_3_3"/>
  <p:tag name="KSO_WM_TEMPLATE_CATEGORY" val="diagram"/>
  <p:tag name="KSO_WM_TEMPLATE_INDEX" val="160181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3"/>
  <p:tag name="KSO_WM_UNIT_ID" val="diagram160181_5*n_h_h_i*1_2_4_3"/>
  <p:tag name="KSO_WM_TEMPLATE_CATEGORY" val="diagram"/>
  <p:tag name="KSO_WM_TEMPLATE_INDEX" val="160181"/>
  <p:tag name="KSO_WM_UNIT_LAYERLEVEL" val="1_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5_2"/>
  <p:tag name="KSO_WM_UNIT_ID" val="diagram160181_5*n_h_h_i*1_2_5_2"/>
  <p:tag name="KSO_WM_TEMPLATE_CATEGORY" val="diagram"/>
  <p:tag name="KSO_WM_TEMPLATE_INDEX" val="160181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6_2"/>
  <p:tag name="KSO_WM_UNIT_ID" val="diagram160181_5*n_h_h_i*1_2_6_2"/>
  <p:tag name="KSO_WM_TEMPLATE_CATEGORY" val="diagram"/>
  <p:tag name="KSO_WM_TEMPLATE_INDEX" val="160181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标题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f"/>
  <p:tag name="KSO_WM_UNIT_INDEX" val="1_1_1"/>
  <p:tag name="KSO_WM_UNIT_ID" val="diagram160181_5*n_h_f*1_1_1"/>
  <p:tag name="KSO_WM_TEMPLATE_CATEGORY" val="diagram"/>
  <p:tag name="KSO_WM_TEMPLATE_INDEX" val="160181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1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1"/>
  <p:tag name="KSO_WM_UNIT_ID" val="diagram20188494_1*q_h_i*1_2_1"/>
  <p:tag name="KSO_WM_TEMPLATE_CATEGORY" val="diagram"/>
  <p:tag name="KSO_WM_TEMPLATE_INDEX" val="20188494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3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1"/>
  <p:tag name="KSO_WM_UNIT_ID" val="diagram20188494_1*q_h_i*1_1_1"/>
  <p:tag name="KSO_WM_TEMPLATE_CATEGORY" val="diagram"/>
  <p:tag name="KSO_WM_TEMPLATE_INDEX" val="2018849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87725_4*l_h_a*1_1_1"/>
  <p:tag name="KSO_WM_TEMPLATE_CATEGORY" val="diagram"/>
  <p:tag name="KSO_WM_TEMPLATE_INDEX" val="20187725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5"/>
  <p:tag name="KSO_WM_UNIT_TEXT_FILL_TYPE" val="1"/>
  <p:tag name="KSO_WM_UNIT_USESOURCEFORMAT_APPLY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4"/>
  <p:tag name="KSO_WM_UNIT_COLOR_SCHEME_PARENT_PAGE" val="0_1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1"/>
  <p:tag name="KSO_WM_UNIT_ID" val="diagram20188494_1*q_i*1_1"/>
  <p:tag name="KSO_WM_TEMPLATE_CATEGORY" val="diagram"/>
  <p:tag name="KSO_WM_TEMPLATE_INDEX" val="20188494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5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2"/>
  <p:tag name="KSO_WM_UNIT_ID" val="diagram20188494_1*q_h_i*1_1_2"/>
  <p:tag name="KSO_WM_TEMPLATE_CATEGORY" val="diagram"/>
  <p:tag name="KSO_WM_TEMPLATE_INDEX" val="2018849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47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2"/>
  <p:tag name="KSO_WM_UNIT_ID" val="diagram20188494_1*q_h_i*1_2_2"/>
  <p:tag name="KSO_WM_TEMPLATE_CATEGORY" val="diagram"/>
  <p:tag name="KSO_WM_TEMPLATE_INDEX" val="20188494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4"/>
  <p:tag name="KSO_WM_UNIT_ID" val="diagram20188494_1*q_h_i*1_1_4"/>
  <p:tag name="KSO_WM_TEMPLATE_CATEGORY" val="diagram"/>
  <p:tag name="KSO_WM_TEMPLATE_INDEX" val="2018849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4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4"/>
  <p:tag name="KSO_WM_UNIT_ID" val="diagram20188494_1*q_h_i*1_2_4"/>
  <p:tag name="KSO_WM_TEMPLATE_CATEGORY" val="diagram"/>
  <p:tag name="KSO_WM_TEMPLATE_INDEX" val="20188494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2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5"/>
  <p:tag name="KSO_WM_UNIT_ID" val="diagram20188494_1*q_h_i*1_1_5"/>
  <p:tag name="KSO_WM_TEMPLATE_CATEGORY" val="diagram"/>
  <p:tag name="KSO_WM_TEMPLATE_INDEX" val="2018849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6"/>
  <p:tag name="KSO_WM_UNIT_COLOR_SCHEME_PARENT_PAGE" val="0_1"/>
  <p:tag name="KSO_WM_UNIT_PRESET_TEXT" val="单击此处添加文本具体内容，简明扼要的阐述您的观点。"/>
  <p:tag name="KSO_WM_UNIT_NOCLEAR" val="0"/>
  <p:tag name="KSO_WM_UNIT_VALUE" val="34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1_1"/>
  <p:tag name="KSO_WM_UNIT_ID" val="diagram20188494_1*q_h_f*1_1_1"/>
  <p:tag name="KSO_WM_TEMPLATE_CATEGORY" val="diagram"/>
  <p:tag name="KSO_WM_TEMPLATE_INDEX" val="2018849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7"/>
  <p:tag name="KSO_WM_UNIT_COLOR_SCHEME_PARENT_PAGE" val="0_1"/>
  <p:tag name="KSO_WM_UNIT_ISCONTENTSTITLE" val="0"/>
  <p:tag name="KSO_WM_UNIT_PRESET_TEXT" val="添加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1_1"/>
  <p:tag name="KSO_WM_UNIT_ID" val="diagram20188494_1*q_h_a*1_1_1"/>
  <p:tag name="KSO_WM_TEMPLATE_CATEGORY" val="diagram"/>
  <p:tag name="KSO_WM_TEMPLATE_INDEX" val="2018849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2"/>
  <p:tag name="KSO_WM_UNIT_COLOR_SCHEME_PARENT_PAGE" val="0_1"/>
  <p:tag name="KSO_WM_UNIT_PRESET_TEXT" val="单击此处添加文本具体内容，简明扼要的阐述您的观点。"/>
  <p:tag name="KSO_WM_UNIT_NOCLEAR" val="0"/>
  <p:tag name="KSO_WM_UNIT_VALUE" val="34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2_1"/>
  <p:tag name="KSO_WM_UNIT_ID" val="diagram20188494_1*q_h_f*1_2_1"/>
  <p:tag name="KSO_WM_TEMPLATE_CATEGORY" val="diagram"/>
  <p:tag name="KSO_WM_TEMPLATE_INDEX" val="2018849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3"/>
  <p:tag name="KSO_WM_UNIT_COLOR_SCHEME_PARENT_PAGE" val="0_1"/>
  <p:tag name="KSO_WM_UNIT_ISCONTENTSTITLE" val="0"/>
  <p:tag name="KSO_WM_UNIT_PRESET_TEXT" val="添加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2_1"/>
  <p:tag name="KSO_WM_UNIT_ID" val="diagram20188494_1*q_h_a*1_2_1"/>
  <p:tag name="KSO_WM_TEMPLATE_CATEGORY" val="diagram"/>
  <p:tag name="KSO_WM_TEMPLATE_INDEX" val="20188494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  <p:tag name="KSO_WM_UNIT_DIAGRAM_SCHEMECOLOR_ID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87725_4*l_h_f*1_1_1"/>
  <p:tag name="KSO_WM_TEMPLATE_CATEGORY" val="diagram"/>
  <p:tag name="KSO_WM_TEMPLATE_INDEX" val="2018772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35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7"/>
  <p:tag name="KSO_WM_UNIT_ID" val="diagram20188494_1*q_h_i*1_1_7"/>
  <p:tag name="KSO_WM_TEMPLATE_CATEGORY" val="diagram"/>
  <p:tag name="KSO_WM_TEMPLATE_INDEX" val="20188494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  <p:tag name="KSO_WM_UNIT_DIAGRAM_SCHEMECOLOR_ID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9"/>
  <p:tag name="KSO_WM_UNIT_COLOR_SCHEME_PARENT_PAGE" val="0_1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5"/>
  <p:tag name="KSO_WM_UNIT_ID" val="diagram20188494_1*q_h_i*1_2_5"/>
  <p:tag name="KSO_WM_TEMPLATE_CATEGORY" val="diagram"/>
  <p:tag name="KSO_WM_TEMPLATE_INDEX" val="20188494"/>
  <p:tag name="KSO_WM_UNIT_LAYERLEVEL" val="1_1_1"/>
  <p:tag name="KSO_WM_TAG_VERSION" val="1.0"/>
  <p:tag name="KSO_WM_BEAUTIFY_FLAG" val="#wm#"/>
  <p:tag name="KSO_WM_UNIT_LINE_FORE_SCHEMECOLOR_INDEX" val="6"/>
  <p:tag name="KSO_WM_UNIT_LINE_FILL_TYPE" val="2"/>
  <p:tag name="KSO_WM_UNIT_USESOURCEFORMAT_APPLY" val="1"/>
  <p:tag name="KSO_WM_UNIT_DIAGRAM_SCHEMECOLOR_ID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8"/>
  <p:tag name="KSO_WM_UNIT_ID" val="diagram20191997_1*r_i*1_8"/>
  <p:tag name="KSO_WM_TEMPLATE_CATEGORY" val="diagram"/>
  <p:tag name="KSO_WM_TEMPLATE_INDEX" val="20191997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DIAGRAM_SCHEMECOLOR_ID" val="1"/>
  <p:tag name="KSO_WM_UNIT_USESOURCEFORMAT_APPLY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5"/>
  <p:tag name="KSO_WM_UNIT_ID" val="diagram20191997_1*r_i*1_15"/>
  <p:tag name="KSO_WM_TEMPLATE_CATEGORY" val="diagram"/>
  <p:tag name="KSO_WM_TEMPLATE_INDEX" val="20191997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DIAGRAM_SCHEMECOLOR_ID" val="1"/>
  <p:tag name="KSO_WM_UNIT_USESOURCEFORMAT_APPLY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4"/>
  <p:tag name="KSO_WM_UNIT_ID" val="diagram20191997_1*r_i*1_14"/>
  <p:tag name="KSO_WM_TEMPLATE_CATEGORY" val="diagram"/>
  <p:tag name="KSO_WM_TEMPLATE_INDEX" val="20191997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DIAGRAM_SCHEMECOLOR_ID" val="1"/>
  <p:tag name="KSO_WM_UNIT_USESOURCEFORMAT_APPLY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3"/>
  <p:tag name="KSO_WM_UNIT_ID" val="diagram20191997_1*r_i*1_13"/>
  <p:tag name="KSO_WM_TEMPLATE_CATEGORY" val="diagram"/>
  <p:tag name="KSO_WM_TEMPLATE_INDEX" val="20191997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DIAGRAM_SCHEMECOLOR_ID" val="1"/>
  <p:tag name="KSO_WM_UNIT_USESOURCEFORMAT_APPLY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2"/>
  <p:tag name="KSO_WM_UNIT_ID" val="diagram20191997_1*r_i*1_12"/>
  <p:tag name="KSO_WM_TEMPLATE_CATEGORY" val="diagram"/>
  <p:tag name="KSO_WM_TEMPLATE_INDEX" val="20191997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DIAGRAM_SCHEMECOLOR_ID" val="1"/>
  <p:tag name="KSO_WM_UNIT_USESOURCEFORMAT_APPLY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1"/>
  <p:tag name="KSO_WM_UNIT_ID" val="diagram20191997_1*r_i*1_11"/>
  <p:tag name="KSO_WM_TEMPLATE_CATEGORY" val="diagram"/>
  <p:tag name="KSO_WM_TEMPLATE_INDEX" val="20191997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DIAGRAM_SCHEMECOLOR_ID" val="1"/>
  <p:tag name="KSO_WM_UNIT_USESOURCEFORMAT_APPLY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0"/>
  <p:tag name="KSO_WM_UNIT_ID" val="diagram20191997_1*r_i*1_10"/>
  <p:tag name="KSO_WM_TEMPLATE_CATEGORY" val="diagram"/>
  <p:tag name="KSO_WM_TEMPLATE_INDEX" val="20191997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DIAGRAM_SCHEMECOLOR_ID" val="1"/>
  <p:tag name="KSO_WM_UNIT_USESOURCEFORMAT_APPLY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9"/>
  <p:tag name="KSO_WM_UNIT_ID" val="diagram20191997_1*r_i*1_9"/>
  <p:tag name="KSO_WM_TEMPLATE_CATEGORY" val="diagram"/>
  <p:tag name="KSO_WM_TEMPLATE_INDEX" val="20191997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9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DIAGRAM_SCHEMECOLOR_ID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87725_4*l_h_i*1_1_1"/>
  <p:tag name="KSO_WM_TEMPLATE_CATEGORY" val="diagram"/>
  <p:tag name="KSO_WM_TEMPLATE_INDEX" val="2018772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"/>
  <p:tag name="KSO_WM_UNIT_ID" val="diagram20191997_1*r_i*1_1"/>
  <p:tag name="KSO_WM_TEMPLATE_CATEGORY" val="diagram"/>
  <p:tag name="KSO_WM_TEMPLATE_INDEX" val="20191997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9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DIAGRAM_SCHEMECOLOR_ID" val="1"/>
  <p:tag name="KSO_WM_UNIT_USESOURCEFORMAT_APPLY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7"/>
  <p:tag name="KSO_WM_UNIT_ID" val="diagram20191997_1*r_i*1_7"/>
  <p:tag name="KSO_WM_TEMPLATE_CATEGORY" val="diagram"/>
  <p:tag name="KSO_WM_TEMPLATE_INDEX" val="20191997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DIAGRAM_SCHEMECOLOR_ID" val="1"/>
  <p:tag name="KSO_WM_UNIT_USESOURCEFORMAT_APPLY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6"/>
  <p:tag name="KSO_WM_UNIT_ID" val="diagram20191997_1*r_i*1_6"/>
  <p:tag name="KSO_WM_TEMPLATE_CATEGORY" val="diagram"/>
  <p:tag name="KSO_WM_TEMPLATE_INDEX" val="20191997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14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DIAGRAM_SCHEMECOLOR_ID" val="1"/>
  <p:tag name="KSO_WM_UNIT_USESOURCEFORMAT_APPLY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5"/>
  <p:tag name="KSO_WM_UNIT_ID" val="diagram20191997_1*r_i*1_5"/>
  <p:tag name="KSO_WM_TEMPLATE_CATEGORY" val="diagram"/>
  <p:tag name="KSO_WM_TEMPLATE_INDEX" val="20191997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9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DIAGRAM_SCHEMECOLOR_ID" val="1"/>
  <p:tag name="KSO_WM_UNIT_USESOURCEFORMAT_APPLY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4"/>
  <p:tag name="KSO_WM_UNIT_ID" val="diagram20191997_1*r_i*1_4"/>
  <p:tag name="KSO_WM_TEMPLATE_CATEGORY" val="diagram"/>
  <p:tag name="KSO_WM_TEMPLATE_INDEX" val="20191997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9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DIAGRAM_SCHEMECOLOR_ID" val="1"/>
  <p:tag name="KSO_WM_UNIT_USESOURCEFORMAT_APPLY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3"/>
  <p:tag name="KSO_WM_UNIT_ID" val="diagram20191997_1*r_i*1_3"/>
  <p:tag name="KSO_WM_TEMPLATE_CATEGORY" val="diagram"/>
  <p:tag name="KSO_WM_TEMPLATE_INDEX" val="20191997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9"/>
  <p:tag name="KSO_WM_UNIT_FILL_TYPE" val="1"/>
  <p:tag name="KSO_WM_UNIT_LINE_FORE_SCHEMECOLOR_INDEX" val="14"/>
  <p:tag name="KSO_WM_UNIT_LINE_FILL_TYPE" val="2"/>
  <p:tag name="KSO_WM_UNIT_TEXT_FILL_FORE_SCHEMECOLOR_INDEX" val="13"/>
  <p:tag name="KSO_WM_UNIT_TEXT_FILL_TYPE" val="1"/>
  <p:tag name="KSO_WM_UNIT_DIAGRAM_SCHEMECOLOR_ID" val="1"/>
  <p:tag name="KSO_WM_UNIT_USESOURCEFORMAT_APPLY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7584_1*i*1"/>
  <p:tag name="KSO_WM_TEMPLATE_CATEGORY" val="diagram"/>
  <p:tag name="KSO_WM_TEMPLATE_INDEX" val="20207584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ReferentInfo&quot;:{&quot;Id&quot;:&quot;slide&quot;,&quot;X&quot;:{&quot;Pos&quot;:2},&quot;Y&quot;:{&quot;Pos&quot;:2}},&quot;DecorateInfoX&quot;:{&quot;Pos&quot;:2,&quot;IsAbs&quot;:false},&quot;DecorateInfoY&quot;:{&quot;Pos&quot;:2,&quot;IsAbs&quot;:false},&quot;DecorateInfoW&quot;:{&quot;IsAbs&quot;:false},&quot;DecorateInfoH&quot;:{&quot;IsAbs&quot;:false},&quot;whChangeMode&quot;:1}"/>
  <p:tag name="KSO_WM_UNIT_DEC_AREA_ID" val="6b771f22b5724ffa90a866b49ead7904"/>
  <p:tag name="KSO_WM_CHIP_GROUPID" val="5e9d7803dc741d3f2d9ea5bb"/>
  <p:tag name="KSO_WM_CHIP_XID" val="5e99803bdade925159b52637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94"/>
  <p:tag name="KSO_WM_TEMPLATE_ASSEMBLE_XID" val="5fd0a0bd1fa9d42129dcb468"/>
  <p:tag name="KSO_WM_TEMPLATE_ASSEMBLE_GROUPID" val="5fd0a0bd1fa9d42129dcb46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7584_1*a*1"/>
  <p:tag name="KSO_WM_TEMPLATE_CATEGORY" val="diagram"/>
  <p:tag name="KSO_WM_TEMPLATE_INDEX" val="20207584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5e1e7842ff64cf3b28475c508a2ab5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81c32398aae040c98cc1a3ca29459fe8"/>
  <p:tag name="KSO_WM_UNIT_TEXT_FILL_FORE_SCHEMECOLOR_INDEX_BRIGHTNESS" val="0"/>
  <p:tag name="KSO_WM_UNIT_TEXT_FILL_FORE_SCHEMECOLOR_INDEX" val="13"/>
  <p:tag name="KSO_WM_UNIT_TEXT_FILL_TYPE" val="1"/>
  <p:tag name="KSO_WM_TEMPLATE_ASSEMBLE_XID" val="5fd0a0bd1fa9d42129dcb468"/>
  <p:tag name="KSO_WM_TEMPLATE_ASSEMBLE_GROUPID" val="5fd0a0bd1fa9d42129dcb46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VALUE" val="776*77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36_1*ζ_h_d*1_2_1"/>
  <p:tag name="KSO_WM_TEMPLATE_CATEGORY" val="mixed"/>
  <p:tag name="KSO_WM_TEMPLATE_INDEX" val="20199736"/>
  <p:tag name="KSO_WM_UNIT_LAYERLEVEL" val="1_1_1"/>
  <p:tag name="KSO_WM_TAG_VERSION" val="1.0"/>
  <p:tag name="KSO_WM_BEAUTIFY_FLAG" val="#wm#"/>
  <p:tag name="PA" val="v5.2.10"/>
  <p:tag name="RESOURCELIBID_ANIM" val="557083"/>
  <p:tag name="KSO_WM_UNIT_FLASH_PICTURE_RATE" val="2"/>
  <p:tag name="KSO_WM_UNIT_USESOURCEFORMAT_APPLY" val="1"/>
  <p:tag name="KSO_WM_UNIT_LINE_FORE_SCHEMECOLOR_INDEX_BRIGHTNESS" val="0"/>
  <p:tag name="KSO_WM_UNIT_LINE_FORE_SCHEMECOLOR_INDEX" val="14"/>
  <p:tag name="KSO_WM_UNIT_LINE_FILL_TYPE" val="2"/>
  <p:tag name="KSO_WM_UNIT_SHADOW_SCHEMECOLOR_INDEX_BRIGHTNESS" val="0"/>
  <p:tag name="KSO_WM_UNIT_SHADOW_SCHEMECOLOR_INDEX" val="1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36_1*ζ_h_d*1_3_1"/>
  <p:tag name="KSO_WM_TEMPLATE_CATEGORY" val="mixed"/>
  <p:tag name="KSO_WM_TEMPLATE_INDEX" val="20199736"/>
  <p:tag name="KSO_WM_UNIT_LAYERLEVEL" val="1_1_1"/>
  <p:tag name="KSO_WM_TAG_VERSION" val="1.0"/>
  <p:tag name="KSO_WM_BEAUTIFY_FLAG" val="#wm#"/>
  <p:tag name="PA" val="v5.2.10"/>
  <p:tag name="RESOURCELIBID_ANIM" val="557083"/>
  <p:tag name="KSO_WM_UNIT_FLASH_PICTURE_RATE" val="2"/>
  <p:tag name="KSO_WM_UNIT_USESOURCEFORMAT_APPLY" val="1"/>
  <p:tag name="KSO_WM_UNIT_LINE_FORE_SCHEMECOLOR_INDEX_BRIGHTNESS" val="0"/>
  <p:tag name="KSO_WM_UNIT_LINE_FORE_SCHEMECOLOR_INDEX" val="14"/>
  <p:tag name="KSO_WM_UNIT_LINE_FILL_TYPE" val="2"/>
  <p:tag name="KSO_WM_UNIT_SHADOW_SCHEMECOLOR_INDEX_BRIGHTNESS" val="0"/>
  <p:tag name="KSO_WM_UNIT_SHADOW_SCHEMECOLOR_INDEX" val="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7*8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190634_2*l_h_x*1_3_1"/>
  <p:tag name="KSO_WM_TEMPLATE_CATEGORY" val="diagram"/>
  <p:tag name="KSO_WM_TEMPLATE_INDEX" val="2019063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flashPicture"/>
  <p:tag name="KSO_WM_UNIT_VALUE" val="529*529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36_1*ζ_h_d*1_4_1"/>
  <p:tag name="KSO_WM_TEMPLATE_CATEGORY" val="mixed"/>
  <p:tag name="KSO_WM_TEMPLATE_INDEX" val="20199736"/>
  <p:tag name="KSO_WM_UNIT_LAYERLEVEL" val="1_1_1"/>
  <p:tag name="KSO_WM_TAG_VERSION" val="1.0"/>
  <p:tag name="KSO_WM_BEAUTIFY_FLAG" val="#wm#"/>
  <p:tag name="PA" val="v5.2.10"/>
  <p:tag name="RESOURCELIBID_ANIM" val="557083"/>
  <p:tag name="KSO_WM_UNIT_FLASH_PICTURE_RATE" val="2"/>
  <p:tag name="KSO_WM_UNIT_USESOURCEFORMAT_APPLY" val="1"/>
  <p:tag name="KSO_WM_UNIT_LINE_FORE_SCHEMECOLOR_INDEX_BRIGHTNESS" val="0"/>
  <p:tag name="KSO_WM_UNIT_LINE_FORE_SCHEMECOLOR_INDEX" val="14"/>
  <p:tag name="KSO_WM_UNIT_LINE_FILL_TYPE" val="2"/>
  <p:tag name="KSO_WM_UNIT_SHADOW_SCHEMECOLOR_INDEX_BRIGHTNESS" val="0"/>
  <p:tag name="KSO_WM_UNIT_SHADOW_SCHEMECOLOR_INDEX" val="1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830,&quot;width&quot;:6440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27.4992125984254,&quot;width&quot;:5212.5007874015746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VALUE" val="6"/>
  <p:tag name="KSO_WM_UNIT_HIGHLIGHT" val="0"/>
  <p:tag name="KSO_WM_UNIT_COMPATIBLE" val="0"/>
  <p:tag name="KSO_WM_DIAGRAM_GROUP_CODE" val="n1-1"/>
  <p:tag name="KSO_WM_UNIT_TYPE" val="n_h_h_a"/>
  <p:tag name="KSO_WM_UNIT_INDEX" val="1_2_1_1"/>
  <p:tag name="KSO_WM_UNIT_ID" val="diagram20187702_3*n_h_h_a*1_2_1_1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NOCLEAR" val="0"/>
  <p:tag name="KSO_WM_UNIT_COLOR_SCHEME_SHAPE_ID" val="33"/>
  <p:tag name="KSO_WM_UNIT_COLOR_SCHEME_PARENT_PAGE" val="0_3"/>
  <p:tag name="KSO_WM_UNIT_TEXT_FILL_FORE_SCHEMECOLOR_INDEX" val="5"/>
  <p:tag name="KSO_WM_UNIT_TEXT_FILL_TYPE" val="1"/>
  <p:tag name="KSO_WM_UNIT_USESOURCEFORMAT_APPLY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VALUE" val="15"/>
  <p:tag name="KSO_WM_UNIT_HIGHLIGHT" val="0"/>
  <p:tag name="KSO_WM_UNIT_COMPATIBLE" val="0"/>
  <p:tag name="KSO_WM_DIAGRAM_GROUP_CODE" val="n1-1"/>
  <p:tag name="KSO_WM_UNIT_TYPE" val="n_h_h_f"/>
  <p:tag name="KSO_WM_UNIT_INDEX" val="1_2_1_1"/>
  <p:tag name="KSO_WM_UNIT_ID" val="diagram20187702_3*n_h_h_f*1_2_1_1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NOCLEAR" val="0"/>
  <p:tag name="KSO_WM_UNIT_COLOR_SCHEME_SHAPE_ID" val="34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VALUE" val="6"/>
  <p:tag name="KSO_WM_UNIT_HIGHLIGHT" val="0"/>
  <p:tag name="KSO_WM_UNIT_COMPATIBLE" val="0"/>
  <p:tag name="KSO_WM_DIAGRAM_GROUP_CODE" val="n1-1"/>
  <p:tag name="KSO_WM_UNIT_TYPE" val="n_h_h_a"/>
  <p:tag name="KSO_WM_UNIT_INDEX" val="1_2_2_1"/>
  <p:tag name="KSO_WM_UNIT_ID" val="diagram20187702_3*n_h_h_a*1_2_2_1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NOCLEAR" val="0"/>
  <p:tag name="KSO_WM_UNIT_COLOR_SCHEME_SHAPE_ID" val="35"/>
  <p:tag name="KSO_WM_UNIT_COLOR_SCHEME_PARENT_PAGE" val="0_3"/>
  <p:tag name="KSO_WM_UNIT_TEXT_FILL_FORE_SCHEMECOLOR_INDEX" val="6"/>
  <p:tag name="KSO_WM_UNIT_TEXT_FILL_TYPE" val="1"/>
  <p:tag name="KSO_WM_UNIT_USESOURCEFORMAT_APPLY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VALUE" val="6"/>
  <p:tag name="KSO_WM_UNIT_HIGHLIGHT" val="0"/>
  <p:tag name="KSO_WM_UNIT_COMPATIBLE" val="0"/>
  <p:tag name="KSO_WM_DIAGRAM_GROUP_CODE" val="n1-1"/>
  <p:tag name="KSO_WM_UNIT_TYPE" val="n_h_h_a"/>
  <p:tag name="KSO_WM_UNIT_INDEX" val="1_2_3_1"/>
  <p:tag name="KSO_WM_UNIT_ID" val="diagram20187702_3*n_h_h_a*1_2_3_1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NOCLEAR" val="0"/>
  <p:tag name="KSO_WM_UNIT_COLOR_SCHEME_SHAPE_ID" val="37"/>
  <p:tag name="KSO_WM_UNIT_COLOR_SCHEME_PARENT_PAGE" val="0_3"/>
  <p:tag name="KSO_WM_UNIT_TEXT_FILL_FORE_SCHEMECOLOR_INDEX" val="7"/>
  <p:tag name="KSO_WM_UNIT_TEXT_FILL_TYPE" val="1"/>
  <p:tag name="KSO_WM_UNIT_USESOURCEFORMAT_APPLY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添加标题"/>
  <p:tag name="KSO_WM_UNIT_VALUE" val="6"/>
  <p:tag name="KSO_WM_UNIT_HIGHLIGHT" val="0"/>
  <p:tag name="KSO_WM_UNIT_COMPATIBLE" val="0"/>
  <p:tag name="KSO_WM_DIAGRAM_GROUP_CODE" val="n1-1"/>
  <p:tag name="KSO_WM_UNIT_TYPE" val="n_h_h_a"/>
  <p:tag name="KSO_WM_UNIT_INDEX" val="1_2_4_1"/>
  <p:tag name="KSO_WM_UNIT_ID" val="diagram20187702_3*n_h_h_a*1_2_4_1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NOCLEAR" val="0"/>
  <p:tag name="KSO_WM_UNIT_COLOR_SCHEME_SHAPE_ID" val="39"/>
  <p:tag name="KSO_WM_UNIT_COLOR_SCHEME_PARENT_PAGE" val="0_3"/>
  <p:tag name="KSO_WM_UNIT_TEXT_FILL_FORE_SCHEMECOLOR_INDEX" val="8"/>
  <p:tag name="KSO_WM_UNIT_TEXT_FILL_TYPE" val="1"/>
  <p:tag name="KSO_WM_UNIT_USESOURCEFORMAT_APPLY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VALUE" val="15"/>
  <p:tag name="KSO_WM_UNIT_HIGHLIGHT" val="0"/>
  <p:tag name="KSO_WM_UNIT_COMPATIBLE" val="0"/>
  <p:tag name="KSO_WM_DIAGRAM_GROUP_CODE" val="n1-1"/>
  <p:tag name="KSO_WM_UNIT_TYPE" val="n_h_h_f"/>
  <p:tag name="KSO_WM_UNIT_INDEX" val="1_2_1_1"/>
  <p:tag name="KSO_WM_UNIT_ID" val="diagram20187702_3*n_h_h_f*1_2_1_1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NOCLEAR" val="0"/>
  <p:tag name="KSO_WM_UNIT_COLOR_SCHEME_SHAPE_ID" val="34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文本具体内容"/>
  <p:tag name="KSO_WM_UNIT_VALUE" val="15"/>
  <p:tag name="KSO_WM_UNIT_HIGHLIGHT" val="0"/>
  <p:tag name="KSO_WM_UNIT_COMPATIBLE" val="0"/>
  <p:tag name="KSO_WM_DIAGRAM_GROUP_CODE" val="n1-1"/>
  <p:tag name="KSO_WM_UNIT_TYPE" val="n_h_h_f"/>
  <p:tag name="KSO_WM_UNIT_INDEX" val="1_2_1_1"/>
  <p:tag name="KSO_WM_UNIT_ID" val="diagram20187702_3*n_h_h_f*1_2_1_1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NOCLEAR" val="0"/>
  <p:tag name="KSO_WM_UNIT_COLOR_SCHEME_SHAPE_ID" val="34"/>
  <p:tag name="KSO_WM_UNIT_COLOR_SCHEME_PARENT_PAGE" val="0_3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第一PPT，www.1ppt.com">
  <a:themeElements>
    <a:clrScheme name="自定义 409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3737"/>
      </a:accent1>
      <a:accent2>
        <a:srgbClr val="3A414B"/>
      </a:accent2>
      <a:accent3>
        <a:srgbClr val="FF3737"/>
      </a:accent3>
      <a:accent4>
        <a:srgbClr val="3A414B"/>
      </a:accent4>
      <a:accent5>
        <a:srgbClr val="FF3737"/>
      </a:accent5>
      <a:accent6>
        <a:srgbClr val="3A414B"/>
      </a:accent6>
      <a:hlink>
        <a:srgbClr val="FF3737"/>
      </a:hlink>
      <a:folHlink>
        <a:srgbClr val="FF3737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4</TotalTime>
  <Words>4261</Words>
  <Application>Microsoft Office PowerPoint</Application>
  <PresentationFormat>自定义</PresentationFormat>
  <Paragraphs>338</Paragraphs>
  <Slides>26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第一PPT，www.1ppt.com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</vt:vector>
  </TitlesOfParts>
  <Manager>第一PPT，www.1ppt.com</Manager>
  <Company>第一PPT，www.1ppt.com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销售技巧</dc:title>
  <dc:creator>第一PPT</dc:creator>
  <cp:keywords>www.1ppt.com</cp:keywords>
  <dc:description>www.1ppt.com</dc:description>
  <cp:lastModifiedBy>Administrator</cp:lastModifiedBy>
  <cp:revision>131</cp:revision>
  <dcterms:created xsi:type="dcterms:W3CDTF">2021-07-23T09:13:57Z</dcterms:created>
  <dcterms:modified xsi:type="dcterms:W3CDTF">2021-07-23T09:27:13Z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2052-3.7.0.5929</vt:lpwstr>
  </property>
  <property fmtid="{D5CDD505-2E9C-101B-9397-08002B2CF9AE}" pid="3" name="ICV">
    <vt:lpwstr>E27EA902CCC6454FA34D03C1275C65E5</vt:lpwstr>
  </property>
</Properties>
</file>